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5" r:id="rId4"/>
    <p:sldMasterId id="2147483687" r:id="rId5"/>
    <p:sldMasterId id="2147483699" r:id="rId6"/>
    <p:sldMasterId id="2147483711" r:id="rId7"/>
    <p:sldMasterId id="2147483723" r:id="rId8"/>
    <p:sldMasterId id="2147483735" r:id="rId9"/>
    <p:sldMasterId id="2147483747" r:id="rId10"/>
    <p:sldMasterId id="2147483759" r:id="rId11"/>
    <p:sldMasterId id="2147483771" r:id="rId12"/>
  </p:sldMasterIdLst>
  <p:notesMasterIdLst>
    <p:notesMasterId r:id="rId14"/>
  </p:notesMasterIdLst>
  <p:handoutMasterIdLst>
    <p:handoutMasterId r:id="rId76"/>
  </p:handoutMasterIdLst>
  <p:sldIdLst>
    <p:sldId id="256" r:id="rId13"/>
    <p:sldId id="352" r:id="rId15"/>
    <p:sldId id="445" r:id="rId16"/>
    <p:sldId id="446" r:id="rId17"/>
    <p:sldId id="447" r:id="rId18"/>
    <p:sldId id="457" r:id="rId19"/>
    <p:sldId id="450" r:id="rId20"/>
    <p:sldId id="353" r:id="rId21"/>
    <p:sldId id="277" r:id="rId22"/>
    <p:sldId id="458" r:id="rId23"/>
    <p:sldId id="357" r:id="rId24"/>
    <p:sldId id="459" r:id="rId25"/>
    <p:sldId id="359" r:id="rId26"/>
    <p:sldId id="360" r:id="rId27"/>
    <p:sldId id="361" r:id="rId28"/>
    <p:sldId id="362" r:id="rId29"/>
    <p:sldId id="363" r:id="rId30"/>
    <p:sldId id="288" r:id="rId31"/>
    <p:sldId id="364" r:id="rId32"/>
    <p:sldId id="365" r:id="rId33"/>
    <p:sldId id="366" r:id="rId34"/>
    <p:sldId id="460" r:id="rId35"/>
    <p:sldId id="295" r:id="rId36"/>
    <p:sldId id="368" r:id="rId37"/>
    <p:sldId id="461" r:id="rId38"/>
    <p:sldId id="462" r:id="rId39"/>
    <p:sldId id="463" r:id="rId40"/>
    <p:sldId id="464" r:id="rId41"/>
    <p:sldId id="303" r:id="rId42"/>
    <p:sldId id="465" r:id="rId43"/>
    <p:sldId id="305" r:id="rId44"/>
    <p:sldId id="306" r:id="rId45"/>
    <p:sldId id="307" r:id="rId46"/>
    <p:sldId id="308" r:id="rId47"/>
    <p:sldId id="466" r:id="rId48"/>
    <p:sldId id="310" r:id="rId49"/>
    <p:sldId id="421" r:id="rId50"/>
    <p:sldId id="422" r:id="rId51"/>
    <p:sldId id="423" r:id="rId52"/>
    <p:sldId id="424" r:id="rId53"/>
    <p:sldId id="425" r:id="rId54"/>
    <p:sldId id="467" r:id="rId55"/>
    <p:sldId id="426" r:id="rId56"/>
    <p:sldId id="427" r:id="rId57"/>
    <p:sldId id="428" r:id="rId58"/>
    <p:sldId id="429" r:id="rId59"/>
    <p:sldId id="430" r:id="rId60"/>
    <p:sldId id="514" r:id="rId61"/>
    <p:sldId id="432" r:id="rId62"/>
    <p:sldId id="468" r:id="rId63"/>
    <p:sldId id="434" r:id="rId64"/>
    <p:sldId id="435" r:id="rId65"/>
    <p:sldId id="469" r:id="rId66"/>
    <p:sldId id="515" r:id="rId67"/>
    <p:sldId id="437" r:id="rId68"/>
    <p:sldId id="439" r:id="rId69"/>
    <p:sldId id="438" r:id="rId70"/>
    <p:sldId id="440" r:id="rId71"/>
    <p:sldId id="441" r:id="rId72"/>
    <p:sldId id="442" r:id="rId73"/>
    <p:sldId id="444" r:id="rId74"/>
    <p:sldId id="449" r:id="rId75"/>
  </p:sldIdLst>
  <p:sldSz cx="9144000" cy="6858000" type="screen4x3"/>
  <p:notesSz cx="6858000" cy="9144000"/>
  <p:custDataLst>
    <p:tags r:id="rId8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FF00"/>
    <a:srgbClr val="00FFCC"/>
    <a:srgbClr val="01C1AF"/>
    <a:srgbClr val="000066"/>
    <a:srgbClr val="663300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/>
    <p:restoredTop sz="91539" autoAdjust="0"/>
  </p:normalViewPr>
  <p:slideViewPr>
    <p:cSldViewPr showGuides="1">
      <p:cViewPr varScale="1">
        <p:scale>
          <a:sx n="104" d="100"/>
          <a:sy n="104" d="100"/>
        </p:scale>
        <p:origin x="2280" y="108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0" Type="http://schemas.openxmlformats.org/officeDocument/2006/relationships/tags" Target="tags/tag1.xml"/><Relationship Id="rId8" Type="http://schemas.openxmlformats.org/officeDocument/2006/relationships/slideMaster" Target="slideMasters/slideMaster7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6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0" Type="http://schemas.openxmlformats.org/officeDocument/2006/relationships/slide" Target="slides/slide4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6.xml"/><Relationship Id="rId58" Type="http://schemas.openxmlformats.org/officeDocument/2006/relationships/slide" Target="slides/slide45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5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>
                <a:latin typeface="Times New Roman" panose="02020603050405020304" pitchFamily="18" charset="0"/>
              </a:rPr>
              <a:t>© DB-LAB (2003)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7680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</a:rPr>
            </a:fld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71575" y="692150"/>
            <a:ext cx="4516438" cy="3387725"/>
          </a:xfrm>
          <a:solidFill>
            <a:srgbClr val="FFFFFF"/>
          </a:solidFill>
        </p:spPr>
      </p:sp>
      <p:sp>
        <p:nvSpPr>
          <p:cNvPr id="76805" name="Rectangle 3"/>
          <p:cNvSpPr>
            <a:spLocks noGrp="1"/>
          </p:cNvSpPr>
          <p:nvPr>
            <p:ph type="body"/>
          </p:nvPr>
        </p:nvSpPr>
        <p:spPr>
          <a:xfrm>
            <a:off x="914400" y="4311650"/>
            <a:ext cx="5029200" cy="4157663"/>
          </a:xfrm>
        </p:spPr>
        <p:txBody>
          <a:bodyPr wrap="none" lIns="91440" tIns="45720" rIns="91440" bIns="45720" anchor="ctr"/>
          <a:lstStyle/>
          <a:p>
            <a:pPr lvl="0" defTabSz="44958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b="1" i="1" strike="noStrike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31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31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52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52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972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72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Symbol" panose="05050102010706020507" pitchFamily="18" charset="2"/>
            </a:endParaRPr>
          </a:p>
        </p:txBody>
      </p:sp>
      <p:sp>
        <p:nvSpPr>
          <p:cNvPr id="993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93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13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i="1" dirty="0"/>
          </a:p>
        </p:txBody>
      </p:sp>
      <p:sp>
        <p:nvSpPr>
          <p:cNvPr id="1013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13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34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34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34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547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547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75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75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75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95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95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16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116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366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819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r>
              <a:rPr lang="zh-CN" altLang="en-US">
                <a:solidFill>
                  <a:srgbClr val="000000"/>
                </a:solidFill>
                <a:latin typeface="Tahoma" panose="020B0604030504040204" pitchFamily="34" charset="0"/>
              </a:rPr>
              <a:t>*</a:t>
            </a:r>
            <a:endParaRPr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829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29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49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49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70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70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90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90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11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11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5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6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480"/>
          </a:xfrm>
        </p:grpSpPr>
        <p:pic>
          <p:nvPicPr>
            <p:cNvPr id="12297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6"/>
              <a:ext cx="2730499" cy="830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64"/>
              <a:ext cx="3609974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Footer Placeholder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1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392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503"/>
          </a:xfrm>
        </p:grpSpPr>
        <p:pic>
          <p:nvPicPr>
            <p:cNvPr id="16393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8"/>
              <a:ext cx="2730499" cy="83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75"/>
              <a:ext cx="3609974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2388" y="6356350"/>
            <a:ext cx="8096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z="2800" b="1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2800" b="1" strike="noStrike" noProof="1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85750"/>
            <a:r>
              <a:rPr lang="en-US" altLang="zh-CN" dirty="0"/>
              <a:t>Second level</a:t>
            </a:r>
            <a:endParaRPr lang="en-US" altLang="zh-CN" dirty="0"/>
          </a:p>
          <a:p>
            <a:pPr lvl="2" indent="-228600"/>
            <a:r>
              <a:rPr lang="en-US" altLang="zh-CN" dirty="0"/>
              <a:t>Third level</a:t>
            </a:r>
            <a:endParaRPr lang="en-US" altLang="zh-CN" dirty="0"/>
          </a:p>
          <a:p>
            <a:pPr lvl="3" indent="-228600"/>
            <a:r>
              <a:rPr lang="en-US" altLang="zh-CN" dirty="0"/>
              <a:t>Fourth level</a:t>
            </a:r>
            <a:endParaRPr lang="en-US" altLang="zh-CN" dirty="0"/>
          </a:p>
          <a:p>
            <a:pPr lvl="4" indent="-22860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85750"/>
            <a:r>
              <a:rPr lang="en-US" altLang="zh-CN" dirty="0"/>
              <a:t>Second level</a:t>
            </a:r>
            <a:endParaRPr lang="en-US" altLang="zh-CN" dirty="0"/>
          </a:p>
          <a:p>
            <a:pPr lvl="2" indent="-228600"/>
            <a:r>
              <a:rPr lang="en-US" altLang="zh-CN" dirty="0"/>
              <a:t>Third level</a:t>
            </a:r>
            <a:endParaRPr lang="en-US" altLang="zh-CN" dirty="0"/>
          </a:p>
          <a:p>
            <a:pPr lvl="3" indent="-228600"/>
            <a:r>
              <a:rPr lang="en-US" altLang="zh-CN" dirty="0"/>
              <a:t>Fourth level</a:t>
            </a:r>
            <a:endParaRPr lang="en-US" altLang="zh-CN" dirty="0"/>
          </a:p>
          <a:p>
            <a:pPr lvl="4" indent="-22860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grpSp>
        <p:nvGrpSpPr>
          <p:cNvPr id="2055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8.tiff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4.x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3" Type="http://schemas.openxmlformats.org/officeDocument/2006/relationships/image" Target="../media/image76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93833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rPr>
              <a:t>算法设计与分析</a:t>
            </a: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第二章 算法分析的数学基础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A9EE9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+mn-ea"/>
            </a:endParaRPr>
          </a:p>
        </p:txBody>
      </p:sp>
      <p:sp>
        <p:nvSpPr>
          <p:cNvPr id="75778" name="TextBox 8"/>
          <p:cNvSpPr txBox="1"/>
          <p:nvPr/>
        </p:nvSpPr>
        <p:spPr>
          <a:xfrm>
            <a:off x="1479550" y="3948113"/>
            <a:ext cx="6330950" cy="1383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</a:rPr>
              <a:t>哈尔滨工业大学</a:t>
            </a:r>
            <a:endParaRPr lang="en-US" altLang="zh-CN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86018" name="Rectangle 2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 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函数的例子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86019" name="Rectangle 3"/>
          <p:cNvSpPr>
            <a:spLocks noGrp="1"/>
          </p:cNvSpPr>
          <p:nvPr>
            <p:ph idx="1"/>
          </p:nvPr>
        </p:nvSpPr>
        <p:spPr>
          <a:xfrm>
            <a:off x="395288" y="1484313"/>
            <a:ext cx="8278812" cy="4876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1/2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– 3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dirty="0">
                <a:latin typeface="Times New Roman" panose="02020603050405020304" pitchFamily="18" charset="0"/>
              </a:rPr>
              <a:t>1/2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 – 3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</a:t>
            </a:r>
            <a:endParaRPr lang="en-US" altLang="zh-CN" baseline="300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dirty="0">
                <a:latin typeface="Times New Roman" panose="02020603050405020304" pitchFamily="18" charset="0"/>
              </a:rPr>
              <a:t>1/2 – 3/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endParaRPr lang="en-US" altLang="zh-CN" baseline="-250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对于任意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1,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½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且对于任意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7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1/14 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因此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1/14,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½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=7.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6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algn="just" eaLnBrk="1" hangingPunct="1"/>
            <a:r>
              <a:rPr lang="zh-CN" altLang="en-US" sz="2400" dirty="0">
                <a:latin typeface="Times New Roman" panose="02020603050405020304" pitchFamily="18" charset="0"/>
              </a:rPr>
              <a:t>如果存在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latin typeface="Times New Roman" panose="02020603050405020304" pitchFamily="18" charset="0"/>
              </a:rPr>
              <a:t>&gt;</a:t>
            </a:r>
            <a:r>
              <a:rPr lang="en-US" altLang="zh-CN" sz="2400" i="1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使得当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时，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i="1" dirty="0">
                <a:latin typeface="Times New Roman" panose="02020603050405020304" pitchFamily="18" charset="0"/>
              </a:rPr>
              <a:t>6n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457200" lvl="1" indent="0" algn="just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也即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/6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n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/6,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显然与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n&gt;n</a:t>
            </a:r>
            <a:r>
              <a:rPr kumimoji="1" lang="en-US" altLang="zh-CN" b="1" i="1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  c</a:t>
            </a:r>
            <a:r>
              <a:rPr kumimoji="1" lang="en-US" altLang="zh-CN" b="1" i="1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g(n)f(n)c</a:t>
            </a:r>
            <a:r>
              <a:rPr kumimoji="1" lang="en-US" altLang="zh-CN" b="1" i="1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g(n)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矛盾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 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函数的例子（重要）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ym typeface="Symbol" panose="05050102010706020507" pitchFamily="18" charset="2"/>
              </a:rPr>
              <a:t>通常</a:t>
            </a:r>
            <a:r>
              <a:rPr lang="en-US" altLang="zh-CN" sz="2800" i="1" dirty="0">
                <a:sym typeface="Symbol" panose="05050102010706020507" pitchFamily="18" charset="2"/>
              </a:rPr>
              <a:t>f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ym typeface="Symbol" panose="05050102010706020507" pitchFamily="18" charset="2"/>
              </a:rPr>
              <a:t>)=</a:t>
            </a:r>
            <a:r>
              <a:rPr lang="en-US" altLang="zh-CN" sz="2800" i="1" dirty="0">
                <a:sym typeface="Symbol" panose="05050102010706020507" pitchFamily="18" charset="2"/>
              </a:rPr>
              <a:t>an</a:t>
            </a:r>
            <a:r>
              <a:rPr lang="en-US" altLang="zh-CN" sz="2800" baseline="30000" dirty="0"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bn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c</a:t>
            </a:r>
            <a:r>
              <a:rPr lang="en-US" altLang="zh-CN" sz="2800" dirty="0">
                <a:sym typeface="Symbol" panose="05050102010706020507" pitchFamily="18" charset="2"/>
              </a:rPr>
              <a:t> = (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), </a:t>
            </a:r>
            <a:r>
              <a:rPr lang="zh-CN" altLang="en-US" sz="2800" dirty="0">
                <a:sym typeface="Symbol" panose="05050102010706020507" pitchFamily="18" charset="2"/>
              </a:rPr>
              <a:t>其中</a:t>
            </a:r>
            <a:r>
              <a:rPr lang="en-US" altLang="zh-CN" sz="2800" i="1" dirty="0"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ym typeface="Symbol" panose="05050102010706020507" pitchFamily="18" charset="2"/>
              </a:rPr>
              <a:t>,</a:t>
            </a:r>
            <a:r>
              <a:rPr lang="en-US" altLang="zh-CN" sz="2800" i="1" dirty="0"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sym typeface="Symbol" panose="05050102010706020507" pitchFamily="18" charset="2"/>
              </a:rPr>
              <a:t>,</a:t>
            </a:r>
            <a:r>
              <a:rPr lang="en-US" altLang="zh-CN" sz="2800" i="1" dirty="0">
                <a:sym typeface="Symbol" panose="05050102010706020507" pitchFamily="18" charset="2"/>
              </a:rPr>
              <a:t>c</a:t>
            </a:r>
            <a:r>
              <a:rPr lang="zh-CN" altLang="en-US" sz="2800" dirty="0">
                <a:sym typeface="Symbol" panose="05050102010706020507" pitchFamily="18" charset="2"/>
              </a:rPr>
              <a:t>是常数且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ym typeface="Symbol" panose="05050102010706020507" pitchFamily="18" charset="2"/>
              </a:rPr>
              <a:t>&gt;0.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i="1" dirty="0"/>
          </a:p>
          <a:p>
            <a:pPr eaLnBrk="1" hangingPunct="1">
              <a:lnSpc>
                <a:spcPct val="90000"/>
              </a:lnSpc>
            </a:pPr>
            <a:r>
              <a:rPr lang="en-US" altLang="zh-CN" sz="2800" i="1" dirty="0"/>
              <a:t>p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 = </a:t>
            </a:r>
            <a:r>
              <a:rPr lang="en-US" altLang="zh-CN" sz="2800" dirty="0">
                <a:sym typeface="Symbol" panose="05050102010706020507" pitchFamily="18" charset="2"/>
              </a:rPr>
              <a:t></a:t>
            </a:r>
            <a:r>
              <a:rPr lang="en-US" altLang="zh-CN" sz="2800" i="1" baseline="-25000" dirty="0">
                <a:sym typeface="Symbol" panose="05050102010706020507" pitchFamily="18" charset="2"/>
              </a:rPr>
              <a:t>i</a:t>
            </a:r>
            <a:r>
              <a:rPr lang="en-US" altLang="zh-CN" sz="2800" baseline="-25000" dirty="0">
                <a:sym typeface="Symbol" panose="05050102010706020507" pitchFamily="18" charset="2"/>
              </a:rPr>
              <a:t>=0</a:t>
            </a:r>
            <a:r>
              <a:rPr lang="en-US" altLang="zh-CN" sz="2800" i="1" baseline="30000" dirty="0">
                <a:sym typeface="Symbol" panose="05050102010706020507" pitchFamily="18" charset="2"/>
              </a:rPr>
              <a:t>d</a:t>
            </a:r>
            <a:r>
              <a:rPr lang="en-US" altLang="zh-CN" sz="2800" i="1" dirty="0"/>
              <a:t>a</a:t>
            </a:r>
            <a:r>
              <a:rPr lang="en-US" altLang="zh-CN" sz="2800" i="1" baseline="-25000" dirty="0"/>
              <a:t>i</a:t>
            </a:r>
            <a:r>
              <a:rPr lang="en-US" altLang="zh-CN" sz="2800" i="1" dirty="0"/>
              <a:t>n</a:t>
            </a:r>
            <a:r>
              <a:rPr lang="en-US" altLang="zh-CN" sz="2800" i="1" baseline="30000" dirty="0"/>
              <a:t>i</a:t>
            </a:r>
            <a:r>
              <a:rPr lang="en-US" altLang="zh-CN" sz="2800" dirty="0"/>
              <a:t>,  </a:t>
            </a:r>
            <a:r>
              <a:rPr lang="zh-CN" altLang="en-US" sz="2800" dirty="0"/>
              <a:t>其中</a:t>
            </a:r>
            <a:r>
              <a:rPr lang="en-US" altLang="zh-CN" sz="2800" i="1" dirty="0"/>
              <a:t>a</a:t>
            </a:r>
            <a:r>
              <a:rPr lang="en-US" altLang="zh-CN" sz="2800" i="1" baseline="-25000" dirty="0"/>
              <a:t>i </a:t>
            </a:r>
            <a:r>
              <a:rPr lang="zh-CN" altLang="en-US" sz="2800" dirty="0"/>
              <a:t>是常数且</a:t>
            </a:r>
            <a:r>
              <a:rPr lang="en-US" altLang="zh-CN" sz="2800" i="1" dirty="0"/>
              <a:t>a</a:t>
            </a:r>
            <a:r>
              <a:rPr lang="en-US" altLang="zh-CN" sz="2800" i="1" baseline="-25000" dirty="0"/>
              <a:t>d</a:t>
            </a:r>
            <a:r>
              <a:rPr lang="en-US" altLang="zh-CN" sz="2800" dirty="0"/>
              <a:t>&gt;0.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p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= </a:t>
            </a:r>
            <a:r>
              <a:rPr lang="en-US" altLang="zh-CN" sz="2400" dirty="0">
                <a:sym typeface="Symbol" panose="05050102010706020507" pitchFamily="18" charset="2"/>
              </a:rPr>
              <a:t>(</a:t>
            </a:r>
            <a:r>
              <a:rPr lang="en-US" altLang="zh-CN" sz="2400" i="1" dirty="0"/>
              <a:t>n</a:t>
            </a:r>
            <a:r>
              <a:rPr lang="en-US" altLang="zh-CN" sz="2400" i="1" baseline="30000" dirty="0"/>
              <a:t>d</a:t>
            </a:r>
            <a:r>
              <a:rPr lang="en-US" altLang="zh-CN" sz="2400" dirty="0">
                <a:sym typeface="Symbol" panose="05050102010706020507" pitchFamily="18" charset="2"/>
              </a:rPr>
              <a:t>).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ym typeface="Symbol" panose="05050102010706020507" pitchFamily="18" charset="2"/>
              </a:rPr>
              <a:t>(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0</a:t>
            </a:r>
            <a:r>
              <a:rPr lang="en-US" altLang="zh-CN" sz="2800" dirty="0"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sym typeface="Symbol" panose="05050102010706020507" pitchFamily="18" charset="2"/>
              </a:rPr>
              <a:t>或者</a:t>
            </a:r>
            <a:r>
              <a:rPr lang="en-US" altLang="zh-CN" sz="2800" dirty="0">
                <a:sym typeface="Symbol" panose="05050102010706020507" pitchFamily="18" charset="2"/>
              </a:rPr>
              <a:t>(1),  </a:t>
            </a:r>
            <a:r>
              <a:rPr lang="zh-CN" altLang="en-US" sz="2800" dirty="0">
                <a:sym typeface="Symbol" panose="05050102010706020507" pitchFamily="18" charset="2"/>
              </a:rPr>
              <a:t>常数时间复杂性</a:t>
            </a:r>
            <a:r>
              <a:rPr lang="en-US" altLang="zh-CN" sz="2800" dirty="0"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0114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低阶函数集合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0115" name="Rectangle 3"/>
          <p:cNvSpPr>
            <a:spLocks noGrp="1"/>
          </p:cNvSpPr>
          <p:nvPr>
            <p:ph idx="1"/>
          </p:nvPr>
        </p:nvSpPr>
        <p:spPr>
          <a:xfrm>
            <a:off x="255905" y="1371600"/>
            <a:ext cx="8636635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>
                <a:solidFill>
                  <a:srgbClr val="7030A0"/>
                </a:solidFill>
              </a:rPr>
              <a:t>对于给定的函数</a:t>
            </a:r>
            <a:r>
              <a:rPr lang="en-US" altLang="zh-CN" i="1" dirty="0">
                <a:solidFill>
                  <a:srgbClr val="7030A0"/>
                </a:solidFill>
              </a:rPr>
              <a:t>g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</a:rPr>
              <a:t>n</a:t>
            </a:r>
            <a:r>
              <a:rPr lang="en-US" altLang="zh-CN" dirty="0">
                <a:solidFill>
                  <a:srgbClr val="7030A0"/>
                </a:solidFill>
              </a:rPr>
              <a:t>),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存在正常数</a:t>
            </a:r>
            <a:r>
              <a:rPr lang="en-US" altLang="zh-CN" sz="2400" i="1" dirty="0"/>
              <a:t>c</a:t>
            </a:r>
            <a:r>
              <a:rPr lang="zh-CN" altLang="en-US" sz="2400" dirty="0"/>
              <a:t>和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满足对于所有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 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</a:t>
            </a:r>
            <a:r>
              <a:rPr lang="zh-CN" altLang="en-US" sz="2400" dirty="0"/>
              <a:t>，我们称为</a:t>
            </a:r>
            <a:r>
              <a:rPr lang="en-US" altLang="zh-CN" sz="2400" i="1" dirty="0">
                <a:sym typeface="+mn-ea"/>
              </a:rPr>
              <a:t>g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是</a:t>
            </a:r>
            <a:r>
              <a:rPr lang="en-US" altLang="zh-CN" sz="2400" i="1" dirty="0">
                <a:sym typeface="+mn-ea"/>
              </a:rPr>
              <a:t>f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上界（</a:t>
            </a:r>
            <a:r>
              <a:rPr lang="en-US" sz="2400" dirty="0">
                <a:solidFill>
                  <a:srgbClr val="FF0000"/>
                </a:solidFill>
                <a:sym typeface="+mn-ea"/>
              </a:rPr>
              <a:t>upper bound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）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或简记为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  <p:sp>
        <p:nvSpPr>
          <p:cNvPr id="9011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8" name="Text Box 6"/>
          <p:cNvSpPr txBox="1"/>
          <p:nvPr/>
        </p:nvSpPr>
        <p:spPr>
          <a:xfrm>
            <a:off x="3962400" y="5949950"/>
            <a:ext cx="22256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9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0" name="Line 10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121" name="Text Box 11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2" name="Text Box 12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3" name="Text Box 14"/>
          <p:cNvSpPr txBox="1"/>
          <p:nvPr/>
        </p:nvSpPr>
        <p:spPr>
          <a:xfrm>
            <a:off x="4724400" y="3429000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4" name="Text Box 15"/>
          <p:cNvSpPr txBox="1"/>
          <p:nvPr/>
        </p:nvSpPr>
        <p:spPr>
          <a:xfrm>
            <a:off x="4953000" y="3962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5" name="Freeform 16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2162" name="Rectangle 2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</a:t>
            </a:r>
            <a:r>
              <a:rPr lang="zh-CN" alt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和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O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))</a:t>
            </a:r>
            <a:r>
              <a:rPr lang="zh-CN" alt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的关系</a:t>
            </a:r>
            <a:endParaRPr lang="en-US" altLang="zh-CN" sz="36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45465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(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dirty="0"/>
              <a:t> </a:t>
            </a: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zh-CN" altLang="en-US" sz="2800" dirty="0">
                <a:sym typeface="Symbol" panose="05050102010706020507" pitchFamily="18" charset="2"/>
              </a:rPr>
              <a:t>标记强于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r>
              <a:rPr lang="en-US" altLang="zh-CN" sz="2800" dirty="0">
                <a:sym typeface="Symbol" panose="05050102010706020507" pitchFamily="18" charset="2"/>
              </a:rPr>
              <a:t></a:t>
            </a:r>
            <a:r>
              <a:rPr lang="en-US" altLang="zh-CN" sz="2800" dirty="0"/>
              <a:t>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an</a:t>
            </a:r>
            <a:r>
              <a:rPr lang="en-US" altLang="zh-CN" sz="2800" baseline="30000" dirty="0"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bn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c</a:t>
            </a:r>
            <a:r>
              <a:rPr lang="en-US" altLang="zh-CN" sz="2800" dirty="0">
                <a:sym typeface="Symbol" panose="05050102010706020507" pitchFamily="18" charset="2"/>
              </a:rPr>
              <a:t> = (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), </a:t>
            </a:r>
            <a:r>
              <a:rPr lang="zh-CN" altLang="en-US" sz="2800" dirty="0">
                <a:sym typeface="Symbol" panose="05050102010706020507" pitchFamily="18" charset="2"/>
              </a:rPr>
              <a:t>且</a:t>
            </a:r>
            <a:r>
              <a:rPr lang="en-US" altLang="zh-CN" sz="2800" dirty="0">
                <a:sym typeface="Symbol" panose="05050102010706020507" pitchFamily="18" charset="2"/>
              </a:rPr>
              <a:t>=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 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/>
              <a:t>an</a:t>
            </a:r>
            <a:r>
              <a:rPr lang="en-US" altLang="zh-CN" sz="2800" dirty="0"/>
              <a:t>+</a:t>
            </a:r>
            <a:r>
              <a:rPr lang="en-US" altLang="zh-CN" sz="2800" i="1" dirty="0"/>
              <a:t>b</a:t>
            </a:r>
            <a:r>
              <a:rPr lang="en-US" altLang="zh-CN" sz="2800" dirty="0"/>
              <a:t>  =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). </a:t>
            </a:r>
            <a:r>
              <a:rPr lang="zh-CN" altLang="en-US" sz="2800" dirty="0">
                <a:sym typeface="Symbol" panose="05050102010706020507" pitchFamily="18" charset="2"/>
              </a:rPr>
              <a:t>为什么？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ym typeface="Symbol" panose="05050102010706020507" pitchFamily="18" charset="2"/>
              </a:rPr>
              <a:t> =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 !!!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紧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7030A0"/>
                </a:solidFill>
              </a:rPr>
              <a:t>一些讨论</a:t>
            </a:r>
            <a:r>
              <a:rPr lang="en-US" altLang="zh-CN" sz="2800" dirty="0">
                <a:solidFill>
                  <a:srgbClr val="7030A0"/>
                </a:solidFill>
              </a:rPr>
              <a:t>: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/>
              <a:t>当我们谈到插入排序的最坏运行时间是</a:t>
            </a:r>
            <a:r>
              <a:rPr lang="en-US" altLang="zh-CN" sz="2000" i="1" dirty="0"/>
              <a:t>O</a:t>
            </a:r>
            <a:r>
              <a:rPr lang="en-US" altLang="zh-CN" sz="2000" dirty="0"/>
              <a:t>(</a:t>
            </a:r>
            <a:r>
              <a:rPr lang="en-US" altLang="zh-CN" sz="2000" i="1" dirty="0"/>
              <a:t>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), </a:t>
            </a:r>
            <a:r>
              <a:rPr lang="zh-CN" altLang="en-US" sz="2000" dirty="0"/>
              <a:t>这个结论适用于所有的输入，即使对于已经排序的输入也成立，因为</a:t>
            </a:r>
            <a:r>
              <a:rPr lang="en-US" altLang="zh-CN" sz="2000" i="1" dirty="0">
                <a:solidFill>
                  <a:schemeClr val="accent1"/>
                </a:solidFill>
              </a:rPr>
              <a:t>O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dirty="0">
                <a:solidFill>
                  <a:schemeClr val="accent1"/>
                </a:solidFill>
              </a:rPr>
              <a:t>) </a:t>
            </a:r>
            <a:r>
              <a:rPr lang="en-US" altLang="zh-CN" sz="24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i="1" dirty="0">
                <a:solidFill>
                  <a:schemeClr val="accent1"/>
                </a:solidFill>
              </a:rPr>
              <a:t>O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baseline="30000" dirty="0">
                <a:solidFill>
                  <a:schemeClr val="accent1"/>
                </a:solidFill>
              </a:rPr>
              <a:t>2</a:t>
            </a:r>
            <a:r>
              <a:rPr lang="en-US" altLang="zh-CN" sz="2000" dirty="0">
                <a:solidFill>
                  <a:schemeClr val="accent1"/>
                </a:solidFill>
              </a:rPr>
              <a:t>).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/>
              <a:t>然而插入排序的最坏运行时间</a:t>
            </a:r>
            <a:r>
              <a:rPr lang="en-US" altLang="zh-CN" sz="2000" dirty="0">
                <a:sym typeface="Symbol" panose="05050102010706020507" pitchFamily="18" charset="2"/>
              </a:rPr>
              <a:t>(</a:t>
            </a:r>
            <a:r>
              <a:rPr lang="en-US" altLang="zh-CN" sz="2000" i="1" dirty="0"/>
              <a:t>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r>
              <a:rPr lang="zh-CN" altLang="en-US" sz="2000" dirty="0"/>
              <a:t>不能应用到每个输入，因为对于已经排序的输入</a:t>
            </a:r>
            <a:r>
              <a:rPr lang="en-US" altLang="zh-CN" sz="2000" dirty="0"/>
              <a:t>, 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dirty="0">
                <a:solidFill>
                  <a:schemeClr val="accent1"/>
                </a:solidFill>
              </a:rPr>
              <a:t>)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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baseline="30000" dirty="0">
                <a:solidFill>
                  <a:schemeClr val="accent1"/>
                </a:solidFill>
              </a:rPr>
              <a:t>2</a:t>
            </a:r>
            <a:r>
              <a:rPr lang="en-US" altLang="zh-CN" sz="2000" dirty="0">
                <a:solidFill>
                  <a:schemeClr val="accent1"/>
                </a:solidFill>
              </a:rPr>
              <a:t>) .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" name="Text Box 72"/>
          <p:cNvSpPr txBox="1">
            <a:spLocks noChangeArrowheads="1"/>
          </p:cNvSpPr>
          <p:nvPr/>
        </p:nvSpPr>
        <p:spPr bwMode="auto">
          <a:xfrm>
            <a:off x="683350" y="5798846"/>
            <a:ext cx="7772400" cy="58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如果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f(n)=O(</a:t>
            </a:r>
            <a:r>
              <a:rPr kumimoji="1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n</a:t>
            </a:r>
            <a:r>
              <a:rPr kumimoji="1" lang="en-US" altLang="zh-CN" sz="3200" b="1" i="1" u="none" strike="noStrike" kern="1200" cap="none" spc="0" normalizeH="0" baseline="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k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),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则称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是多项式界限的。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4210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高阶函数集合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4211" name="Rectangle 3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/>
              <a:t>对于给定的函数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),</a:t>
            </a:r>
            <a:endParaRPr lang="en-US" altLang="zh-CN" dirty="0"/>
          </a:p>
          <a:p>
            <a:pPr lvl="1" eaLnBrk="1" hangingPunct="1"/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))={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): </a:t>
            </a:r>
            <a:r>
              <a:rPr lang="zh-CN" altLang="en-US" dirty="0"/>
              <a:t>存在正常数</a:t>
            </a:r>
            <a:r>
              <a:rPr lang="en-US" altLang="zh-CN" i="1" dirty="0"/>
              <a:t>c</a:t>
            </a:r>
            <a:r>
              <a:rPr lang="zh-CN" altLang="en-US" dirty="0"/>
              <a:t>和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en-US" altLang="zh-CN" dirty="0"/>
              <a:t> </a:t>
            </a:r>
            <a:r>
              <a:rPr lang="zh-CN" altLang="en-US" dirty="0"/>
              <a:t>，使得对于所有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 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/>
              <a:t>cg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)}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记作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 (</a:t>
            </a:r>
            <a:r>
              <a:rPr lang="en-US" altLang="zh-CN" baseline="-25000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)), </a:t>
            </a:r>
            <a:r>
              <a:rPr lang="zh-CN" altLang="en-US" dirty="0"/>
              <a:t>或简记为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= (</a:t>
            </a:r>
            <a:r>
              <a:rPr lang="en-US" altLang="zh-CN" baseline="-25000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)).</a:t>
            </a:r>
            <a:endParaRPr lang="en-US" altLang="zh-CN" dirty="0"/>
          </a:p>
        </p:txBody>
      </p:sp>
      <p:sp>
        <p:nvSpPr>
          <p:cNvPr id="94212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3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4" name="Text Box 6"/>
          <p:cNvSpPr txBox="1"/>
          <p:nvPr/>
        </p:nvSpPr>
        <p:spPr>
          <a:xfrm>
            <a:off x="3962400" y="5943600"/>
            <a:ext cx="2241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5" name="Line 8"/>
          <p:cNvSpPr/>
          <p:nvPr/>
        </p:nvSpPr>
        <p:spPr>
          <a:xfrm>
            <a:off x="2667000" y="4572000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216" name="Text Box 9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7" name="Text Box 10"/>
          <p:cNvSpPr txBox="1"/>
          <p:nvPr/>
        </p:nvSpPr>
        <p:spPr>
          <a:xfrm>
            <a:off x="2514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8" name="Text Box 11"/>
          <p:cNvSpPr txBox="1"/>
          <p:nvPr/>
        </p:nvSpPr>
        <p:spPr>
          <a:xfrm>
            <a:off x="5029200" y="4343400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9" name="Text Box 12"/>
          <p:cNvSpPr txBox="1"/>
          <p:nvPr/>
        </p:nvSpPr>
        <p:spPr>
          <a:xfrm>
            <a:off x="4953000" y="36576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20" name="Freeform 14"/>
          <p:cNvSpPr/>
          <p:nvPr/>
        </p:nvSpPr>
        <p:spPr>
          <a:xfrm>
            <a:off x="1600200" y="4457700"/>
            <a:ext cx="3378200" cy="2921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28" h="184">
                <a:moveTo>
                  <a:pt x="0" y="120"/>
                </a:moveTo>
                <a:cubicBezTo>
                  <a:pt x="64" y="92"/>
                  <a:pt x="128" y="64"/>
                  <a:pt x="192" y="72"/>
                </a:cubicBezTo>
                <a:cubicBezTo>
                  <a:pt x="256" y="80"/>
                  <a:pt x="328" y="176"/>
                  <a:pt x="384" y="168"/>
                </a:cubicBezTo>
                <a:cubicBezTo>
                  <a:pt x="440" y="160"/>
                  <a:pt x="464" y="24"/>
                  <a:pt x="528" y="24"/>
                </a:cubicBezTo>
                <a:cubicBezTo>
                  <a:pt x="592" y="24"/>
                  <a:pt x="688" y="168"/>
                  <a:pt x="768" y="168"/>
                </a:cubicBezTo>
                <a:cubicBezTo>
                  <a:pt x="848" y="168"/>
                  <a:pt x="872" y="48"/>
                  <a:pt x="1008" y="24"/>
                </a:cubicBezTo>
                <a:cubicBezTo>
                  <a:pt x="1144" y="0"/>
                  <a:pt x="1464" y="0"/>
                  <a:pt x="1584" y="24"/>
                </a:cubicBezTo>
                <a:cubicBezTo>
                  <a:pt x="1704" y="48"/>
                  <a:pt x="1648" y="152"/>
                  <a:pt x="1728" y="168"/>
                </a:cubicBezTo>
                <a:cubicBezTo>
                  <a:pt x="1808" y="184"/>
                  <a:pt x="2000" y="136"/>
                  <a:pt x="2064" y="120"/>
                </a:cubicBezTo>
                <a:cubicBezTo>
                  <a:pt x="2128" y="104"/>
                  <a:pt x="2120" y="88"/>
                  <a:pt x="2112" y="7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221" name="Freeform 15"/>
          <p:cNvSpPr/>
          <p:nvPr/>
        </p:nvSpPr>
        <p:spPr>
          <a:xfrm>
            <a:off x="1600200" y="3810000"/>
            <a:ext cx="3492500" cy="1295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200" h="816">
                <a:moveTo>
                  <a:pt x="0" y="816"/>
                </a:moveTo>
                <a:cubicBezTo>
                  <a:pt x="72" y="636"/>
                  <a:pt x="144" y="456"/>
                  <a:pt x="192" y="384"/>
                </a:cubicBezTo>
                <a:cubicBezTo>
                  <a:pt x="240" y="312"/>
                  <a:pt x="232" y="336"/>
                  <a:pt x="288" y="384"/>
                </a:cubicBezTo>
                <a:cubicBezTo>
                  <a:pt x="344" y="432"/>
                  <a:pt x="456" y="672"/>
                  <a:pt x="528" y="672"/>
                </a:cubicBezTo>
                <a:cubicBezTo>
                  <a:pt x="600" y="672"/>
                  <a:pt x="680" y="456"/>
                  <a:pt x="720" y="384"/>
                </a:cubicBezTo>
                <a:cubicBezTo>
                  <a:pt x="760" y="312"/>
                  <a:pt x="736" y="272"/>
                  <a:pt x="768" y="240"/>
                </a:cubicBezTo>
                <a:cubicBezTo>
                  <a:pt x="800" y="208"/>
                  <a:pt x="848" y="224"/>
                  <a:pt x="912" y="192"/>
                </a:cubicBezTo>
                <a:cubicBezTo>
                  <a:pt x="976" y="160"/>
                  <a:pt x="1088" y="40"/>
                  <a:pt x="1152" y="48"/>
                </a:cubicBezTo>
                <a:cubicBezTo>
                  <a:pt x="1216" y="56"/>
                  <a:pt x="1144" y="240"/>
                  <a:pt x="1296" y="240"/>
                </a:cubicBezTo>
                <a:cubicBezTo>
                  <a:pt x="1448" y="240"/>
                  <a:pt x="1928" y="88"/>
                  <a:pt x="2064" y="48"/>
                </a:cubicBezTo>
                <a:cubicBezTo>
                  <a:pt x="2200" y="8"/>
                  <a:pt x="2156" y="4"/>
                  <a:pt x="2112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625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O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, ,</a:t>
            </a:r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标记的关系</a:t>
            </a:r>
            <a:endParaRPr lang="en-US" altLang="zh-CN" sz="4000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6259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/>
              <a:t>对于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),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dirty="0">
                <a:sym typeface="Symbol" panose="05050102010706020507" pitchFamily="18" charset="2"/>
              </a:rPr>
              <a:t>(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</a:t>
            </a:r>
            <a:r>
              <a:rPr lang="zh-CN" altLang="en-US" dirty="0"/>
              <a:t>当且仅当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</a:t>
            </a:r>
            <a:r>
              <a:rPr lang="zh-CN" altLang="en-US" dirty="0"/>
              <a:t>且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)). </a:t>
            </a:r>
            <a:endParaRPr lang="en-US" altLang="zh-CN" dirty="0"/>
          </a:p>
          <a:p>
            <a:pPr eaLnBrk="1" hangingPunct="1"/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紧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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下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8306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关于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</a:t>
            </a:r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 </a:t>
            </a:r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标记</a:t>
            </a:r>
            <a:endParaRPr lang="en-US" altLang="zh-CN" sz="4000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8307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用来描述运行时间的最好情况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对所有输入都正确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比如，对于插入排序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ym typeface="Symbol" panose="05050102010706020507" pitchFamily="18" charset="2"/>
              </a:rPr>
              <a:t>最好运行时间是</a:t>
            </a:r>
            <a:r>
              <a:rPr lang="en-US" altLang="zh-CN" sz="2400" dirty="0">
                <a:sym typeface="Symbol" panose="05050102010706020507" pitchFamily="18" charset="2"/>
              </a:rPr>
              <a:t> (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),</a:t>
            </a:r>
            <a:endParaRPr lang="en-US" altLang="zh-CN" sz="2400" i="1" dirty="0"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ym typeface="Symbol" panose="05050102010706020507" pitchFamily="18" charset="2"/>
              </a:rPr>
              <a:t>最坏运行时间是</a:t>
            </a:r>
            <a:r>
              <a:rPr lang="en-US" altLang="zh-CN" sz="2400" dirty="0">
                <a:sym typeface="Symbol" panose="05050102010706020507" pitchFamily="18" charset="2"/>
              </a:rPr>
              <a:t> (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 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ym typeface="Symbol" panose="05050102010706020507" pitchFamily="18" charset="2"/>
              </a:rPr>
              <a:t>但是说运行时间是</a:t>
            </a:r>
            <a:r>
              <a:rPr lang="en-US" altLang="zh-CN" sz="2400" dirty="0">
                <a:sym typeface="Symbol" panose="05050102010706020507" pitchFamily="18" charset="2"/>
              </a:rPr>
              <a:t>(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sym typeface="Symbol" panose="05050102010706020507" pitchFamily="18" charset="2"/>
              </a:rPr>
              <a:t>则有误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可以用来描述问题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ym typeface="Symbol" panose="05050102010706020507" pitchFamily="18" charset="2"/>
              </a:rPr>
              <a:t>排序问题的时间复杂性是</a:t>
            </a:r>
            <a:r>
              <a:rPr lang="en-US" altLang="zh-CN" sz="2400" dirty="0">
                <a:sym typeface="Symbol" panose="05050102010706020507" pitchFamily="18" charset="2"/>
              </a:rPr>
              <a:t>(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  <a:endParaRPr lang="en-US" altLang="zh-CN" sz="24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endParaRPr lang="en-US" altLang="zh-CN" sz="28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严格低阶函数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100355" name="Rectangle 3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/>
              <a:t>给定一个函数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),</a:t>
            </a:r>
            <a:endParaRPr lang="en-US" altLang="zh-CN" sz="2800" dirty="0"/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chemeClr val="accent1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/>
              <a:t>c</a:t>
            </a:r>
            <a:r>
              <a:rPr lang="zh-CN" altLang="en-US" sz="2400" i="1" dirty="0"/>
              <a:t>，</a:t>
            </a:r>
            <a:r>
              <a:rPr lang="zh-CN" altLang="en-US" sz="2400" dirty="0"/>
              <a:t>存在一个正数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，从而对所有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baseline="-25000" dirty="0"/>
              <a:t>，</a:t>
            </a:r>
            <a:r>
              <a:rPr lang="zh-CN" altLang="en-US" sz="2400" dirty="0"/>
              <a:t>满足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&lt;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/>
              <a:t>}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或者简写为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  <p:sp>
        <p:nvSpPr>
          <p:cNvPr id="10035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8" name="Text Box 6"/>
          <p:cNvSpPr txBox="1"/>
          <p:nvPr/>
        </p:nvSpPr>
        <p:spPr>
          <a:xfrm>
            <a:off x="3962400" y="5949950"/>
            <a:ext cx="21463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9" name="Freeform 7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0" name="Line 8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61" name="Text Box 9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2" name="Text Box 10"/>
          <p:cNvSpPr txBox="1"/>
          <p:nvPr/>
        </p:nvSpPr>
        <p:spPr>
          <a:xfrm>
            <a:off x="2209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3" name="Text Box 11"/>
          <p:cNvSpPr txBox="1"/>
          <p:nvPr/>
        </p:nvSpPr>
        <p:spPr>
          <a:xfrm>
            <a:off x="4800600" y="3429000"/>
            <a:ext cx="8604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4" name="Text Box 12"/>
          <p:cNvSpPr txBox="1"/>
          <p:nvPr/>
        </p:nvSpPr>
        <p:spPr>
          <a:xfrm>
            <a:off x="5105400" y="4343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5" name="Freeform 13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6" name="Freeform 14"/>
          <p:cNvSpPr/>
          <p:nvPr/>
        </p:nvSpPr>
        <p:spPr>
          <a:xfrm>
            <a:off x="1600200" y="4241800"/>
            <a:ext cx="3429000" cy="1549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" h="976">
                <a:moveTo>
                  <a:pt x="0" y="976"/>
                </a:moveTo>
                <a:cubicBezTo>
                  <a:pt x="68" y="800"/>
                  <a:pt x="136" y="624"/>
                  <a:pt x="192" y="544"/>
                </a:cubicBezTo>
                <a:cubicBezTo>
                  <a:pt x="248" y="464"/>
                  <a:pt x="288" y="488"/>
                  <a:pt x="336" y="496"/>
                </a:cubicBezTo>
                <a:cubicBezTo>
                  <a:pt x="384" y="504"/>
                  <a:pt x="432" y="576"/>
                  <a:pt x="480" y="592"/>
                </a:cubicBezTo>
                <a:cubicBezTo>
                  <a:pt x="528" y="608"/>
                  <a:pt x="576" y="616"/>
                  <a:pt x="624" y="592"/>
                </a:cubicBezTo>
                <a:cubicBezTo>
                  <a:pt x="672" y="568"/>
                  <a:pt x="720" y="472"/>
                  <a:pt x="768" y="448"/>
                </a:cubicBezTo>
                <a:cubicBezTo>
                  <a:pt x="816" y="424"/>
                  <a:pt x="840" y="472"/>
                  <a:pt x="912" y="448"/>
                </a:cubicBezTo>
                <a:cubicBezTo>
                  <a:pt x="984" y="424"/>
                  <a:pt x="1128" y="344"/>
                  <a:pt x="1200" y="304"/>
                </a:cubicBezTo>
                <a:cubicBezTo>
                  <a:pt x="1272" y="264"/>
                  <a:pt x="1296" y="224"/>
                  <a:pt x="1344" y="208"/>
                </a:cubicBezTo>
                <a:cubicBezTo>
                  <a:pt x="1392" y="192"/>
                  <a:pt x="1416" y="224"/>
                  <a:pt x="1488" y="208"/>
                </a:cubicBezTo>
                <a:cubicBezTo>
                  <a:pt x="1560" y="192"/>
                  <a:pt x="1712" y="144"/>
                  <a:pt x="1776" y="112"/>
                </a:cubicBezTo>
                <a:cubicBezTo>
                  <a:pt x="1840" y="80"/>
                  <a:pt x="1824" y="32"/>
                  <a:pt x="1872" y="16"/>
                </a:cubicBezTo>
                <a:cubicBezTo>
                  <a:pt x="1920" y="0"/>
                  <a:pt x="2016" y="16"/>
                  <a:pt x="2064" y="16"/>
                </a:cubicBezTo>
                <a:cubicBezTo>
                  <a:pt x="2112" y="16"/>
                  <a:pt x="2136" y="16"/>
                  <a:pt x="2160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7" name="Text Box 15"/>
          <p:cNvSpPr txBox="1"/>
          <p:nvPr/>
        </p:nvSpPr>
        <p:spPr>
          <a:xfrm>
            <a:off x="5029200" y="3886200"/>
            <a:ext cx="13795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1/2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8" name="Freeform 17"/>
          <p:cNvSpPr/>
          <p:nvPr/>
        </p:nvSpPr>
        <p:spPr>
          <a:xfrm>
            <a:off x="1600200" y="3403600"/>
            <a:ext cx="2819400" cy="22352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776" h="1408">
                <a:moveTo>
                  <a:pt x="0" y="1408"/>
                </a:moveTo>
                <a:cubicBezTo>
                  <a:pt x="8" y="1168"/>
                  <a:pt x="16" y="928"/>
                  <a:pt x="48" y="832"/>
                </a:cubicBezTo>
                <a:cubicBezTo>
                  <a:pt x="80" y="736"/>
                  <a:pt x="144" y="872"/>
                  <a:pt x="192" y="832"/>
                </a:cubicBezTo>
                <a:cubicBezTo>
                  <a:pt x="240" y="792"/>
                  <a:pt x="288" y="624"/>
                  <a:pt x="336" y="592"/>
                </a:cubicBezTo>
                <a:cubicBezTo>
                  <a:pt x="384" y="560"/>
                  <a:pt x="432" y="656"/>
                  <a:pt x="480" y="640"/>
                </a:cubicBezTo>
                <a:cubicBezTo>
                  <a:pt x="528" y="624"/>
                  <a:pt x="568" y="520"/>
                  <a:pt x="624" y="496"/>
                </a:cubicBezTo>
                <a:cubicBezTo>
                  <a:pt x="680" y="472"/>
                  <a:pt x="760" y="544"/>
                  <a:pt x="816" y="496"/>
                </a:cubicBezTo>
                <a:cubicBezTo>
                  <a:pt x="872" y="448"/>
                  <a:pt x="912" y="256"/>
                  <a:pt x="960" y="208"/>
                </a:cubicBezTo>
                <a:cubicBezTo>
                  <a:pt x="1008" y="160"/>
                  <a:pt x="1032" y="224"/>
                  <a:pt x="1104" y="208"/>
                </a:cubicBezTo>
                <a:cubicBezTo>
                  <a:pt x="1176" y="192"/>
                  <a:pt x="1296" y="144"/>
                  <a:pt x="1392" y="112"/>
                </a:cubicBezTo>
                <a:cubicBezTo>
                  <a:pt x="1488" y="80"/>
                  <a:pt x="1616" y="32"/>
                  <a:pt x="1680" y="16"/>
                </a:cubicBezTo>
                <a:cubicBezTo>
                  <a:pt x="1744" y="0"/>
                  <a:pt x="1760" y="8"/>
                  <a:pt x="1776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9" name="Text Box 18"/>
          <p:cNvSpPr txBox="1"/>
          <p:nvPr/>
        </p:nvSpPr>
        <p:spPr>
          <a:xfrm>
            <a:off x="4419600" y="3048000"/>
            <a:ext cx="1063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70" name="Line 19"/>
          <p:cNvSpPr/>
          <p:nvPr/>
        </p:nvSpPr>
        <p:spPr>
          <a:xfrm>
            <a:off x="2057400" y="4572000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1" name="Line 20"/>
          <p:cNvSpPr/>
          <p:nvPr/>
        </p:nvSpPr>
        <p:spPr>
          <a:xfrm>
            <a:off x="2667000" y="51054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2" name="Text Box 21"/>
          <p:cNvSpPr txBox="1"/>
          <p:nvPr/>
        </p:nvSpPr>
        <p:spPr>
          <a:xfrm>
            <a:off x="1828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73" name="Text Box 22"/>
          <p:cNvSpPr txBox="1"/>
          <p:nvPr/>
        </p:nvSpPr>
        <p:spPr>
          <a:xfrm>
            <a:off x="2590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68313" y="1270000"/>
            <a:ext cx="84248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40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371600"/>
            <a:ext cx="3657600" cy="773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19600"/>
            <a:ext cx="3429000" cy="609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05400"/>
            <a:ext cx="8382000" cy="68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4450" name="Rectang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关于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标记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1" name="Rectangle 3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7244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i="1" dirty="0"/>
              <a:t>O</a:t>
            </a:r>
            <a:r>
              <a:rPr lang="zh-CN" altLang="en-US" sz="2800" dirty="0"/>
              <a:t>标记可能是或不是紧的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r>
              <a:rPr lang="zh-CN" altLang="en-US" sz="2400" dirty="0"/>
              <a:t>是紧的</a:t>
            </a:r>
            <a:r>
              <a:rPr lang="en-US" altLang="zh-CN" sz="2400" dirty="0"/>
              <a:t>, </a:t>
            </a:r>
            <a:r>
              <a:rPr lang="zh-CN" altLang="en-US" sz="2400" dirty="0"/>
              <a:t>但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不是紧的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800" i="1" dirty="0"/>
              <a:t>o</a:t>
            </a:r>
            <a:r>
              <a:rPr lang="zh-CN" altLang="en-US" sz="2800" dirty="0"/>
              <a:t>标记用于标记上界但不是紧的情况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), </a:t>
            </a:r>
            <a:r>
              <a:rPr lang="zh-CN" altLang="en-US" sz="2400" dirty="0"/>
              <a:t>但是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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).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区别</a:t>
            </a:r>
            <a:r>
              <a:rPr lang="en-US" altLang="zh-CN" sz="2800" dirty="0"/>
              <a:t>: </a:t>
            </a:r>
            <a:r>
              <a:rPr lang="zh-CN" altLang="en-US" sz="2800" dirty="0">
                <a:solidFill>
                  <a:schemeClr val="accent1"/>
                </a:solidFill>
              </a:rPr>
              <a:t>某个</a:t>
            </a:r>
            <a:r>
              <a:rPr lang="zh-CN" altLang="en-US" sz="2800" dirty="0"/>
              <a:t>正常数</a:t>
            </a:r>
            <a:r>
              <a:rPr lang="en-US" altLang="zh-CN" sz="2800" i="1" dirty="0"/>
              <a:t>c</a:t>
            </a:r>
            <a:r>
              <a:rPr lang="zh-CN" altLang="en-US" sz="2800" dirty="0"/>
              <a:t>在</a:t>
            </a:r>
            <a:r>
              <a:rPr lang="en-US" altLang="zh-CN" sz="2800" i="1" dirty="0"/>
              <a:t>O</a:t>
            </a:r>
            <a:r>
              <a:rPr lang="zh-CN" altLang="en-US" sz="2800" dirty="0"/>
              <a:t>标记中，</a:t>
            </a:r>
            <a:r>
              <a:rPr lang="en-US" altLang="zh-CN" sz="2800" dirty="0"/>
              <a:t> </a:t>
            </a:r>
            <a:r>
              <a:rPr lang="zh-CN" altLang="en-US" sz="2800" dirty="0"/>
              <a:t>但</a:t>
            </a:r>
            <a:r>
              <a:rPr lang="zh-CN" altLang="en-US" sz="2800" dirty="0">
                <a:solidFill>
                  <a:schemeClr val="accent1"/>
                </a:solidFill>
              </a:rPr>
              <a:t>所有</a:t>
            </a:r>
            <a:r>
              <a:rPr lang="zh-CN" altLang="en-US" sz="2800" dirty="0"/>
              <a:t>正常数</a:t>
            </a:r>
            <a:r>
              <a:rPr lang="en-US" altLang="zh-CN" sz="2800" i="1" dirty="0"/>
              <a:t>c</a:t>
            </a:r>
            <a:r>
              <a:rPr lang="zh-CN" altLang="en-US" sz="2800" dirty="0"/>
              <a:t>在</a:t>
            </a:r>
            <a:r>
              <a:rPr lang="en-US" altLang="zh-CN" sz="2800" i="1" dirty="0"/>
              <a:t>o</a:t>
            </a:r>
            <a:r>
              <a:rPr lang="zh-CN" altLang="en-US" sz="2800" dirty="0"/>
              <a:t>标记中</a:t>
            </a:r>
            <a:r>
              <a:rPr lang="en-US" altLang="zh-CN" sz="2800" dirty="0"/>
              <a:t>.</a:t>
            </a:r>
            <a:endParaRPr lang="en-US" altLang="zh-CN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-612775" y="3876675"/>
            <a:ext cx="6648450" cy="923925"/>
            <a:chOff x="251520" y="3861048"/>
            <a:chExt cx="6648450" cy="923925"/>
          </a:xfrm>
        </p:grpSpPr>
        <p:pic>
          <p:nvPicPr>
            <p:cNvPr id="104453" name="Picture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1520" y="3861048"/>
              <a:ext cx="6648450" cy="9239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322957" y="4005511"/>
              <a:ext cx="1800226" cy="43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762500"/>
            <a:ext cx="8345488" cy="1598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7826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7828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783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 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sp>
        <p:nvSpPr>
          <p:cNvPr id="10" name="Rectangle 2"/>
          <p:cNvSpPr txBox="1"/>
          <p:nvPr/>
        </p:nvSpPr>
        <p:spPr>
          <a:xfrm>
            <a:off x="685800" y="30861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/>
              <a:t>本讲内容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6498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严格高阶函数集合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304800" y="1371600"/>
            <a:ext cx="8077200" cy="42672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/>
              <a:t>对于给定函数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),</a:t>
            </a:r>
            <a:endParaRPr lang="en-US" altLang="zh-CN" sz="2800" dirty="0"/>
          </a:p>
          <a:p>
            <a:pPr lvl="1" eaLnBrk="1" hangingPunct="1"/>
            <a:r>
              <a:rPr lang="en-US" altLang="zh-CN" sz="2400" dirty="0">
                <a:sym typeface="Symbol" panose="05050102010706020507" pitchFamily="18" charset="2"/>
              </a:rPr>
              <a:t>(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chemeClr val="accent1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/>
              <a:t>c</a:t>
            </a:r>
            <a:r>
              <a:rPr lang="en-US" altLang="zh-CN" sz="2400" dirty="0"/>
              <a:t>, </a:t>
            </a:r>
            <a:r>
              <a:rPr lang="zh-CN" altLang="en-US" sz="2400" dirty="0"/>
              <a:t>存在正数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对于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  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(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或者简记为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(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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类似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表示不紧的下界</a:t>
            </a:r>
            <a:r>
              <a:rPr lang="en-US" altLang="zh-CN" sz="2800" dirty="0"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/2 = (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), </a:t>
            </a:r>
            <a:r>
              <a:rPr lang="zh-CN" altLang="en-US" sz="2400" dirty="0">
                <a:sym typeface="Symbol" panose="05050102010706020507" pitchFamily="18" charset="2"/>
              </a:rPr>
              <a:t>但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/2  (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 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(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</a:t>
            </a:r>
            <a:r>
              <a:rPr lang="zh-CN" altLang="en-US" sz="2800" dirty="0"/>
              <a:t>当且仅当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)=</a:t>
            </a:r>
            <a:r>
              <a:rPr lang="en-US" altLang="zh-CN" sz="2800" i="1" dirty="0"/>
              <a:t>o</a:t>
            </a:r>
            <a:r>
              <a:rPr lang="en-US" altLang="zh-CN" sz="2800" dirty="0"/>
              <a:t>(</a:t>
            </a: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)).</a:t>
            </a:r>
            <a:endParaRPr lang="en-US" altLang="zh-CN" sz="2800" dirty="0"/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lim           = 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endParaRPr lang="en-US" altLang="zh-CN" sz="2800" dirty="0">
              <a:sym typeface="Symbol" panose="05050102010706020507" pitchFamily="18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0700" y="4516438"/>
            <a:ext cx="1454150" cy="873125"/>
            <a:chOff x="609600" y="4918075"/>
            <a:chExt cx="1454150" cy="873125"/>
          </a:xfrm>
        </p:grpSpPr>
        <p:sp>
          <p:nvSpPr>
            <p:cNvPr id="106501" name="Line 20"/>
            <p:cNvSpPr/>
            <p:nvPr/>
          </p:nvSpPr>
          <p:spPr>
            <a:xfrm>
              <a:off x="1371600" y="5334000"/>
              <a:ext cx="6858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2" name="Text Box 21"/>
            <p:cNvSpPr txBox="1"/>
            <p:nvPr/>
          </p:nvSpPr>
          <p:spPr>
            <a:xfrm>
              <a:off x="1355725" y="4918075"/>
              <a:ext cx="623888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3" name="Text Box 22"/>
            <p:cNvSpPr txBox="1"/>
            <p:nvPr/>
          </p:nvSpPr>
          <p:spPr>
            <a:xfrm>
              <a:off x="1371600" y="5257800"/>
              <a:ext cx="69215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4" name="Text Box 23"/>
            <p:cNvSpPr txBox="1"/>
            <p:nvPr/>
          </p:nvSpPr>
          <p:spPr>
            <a:xfrm>
              <a:off x="609600" y="5334000"/>
              <a:ext cx="854075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</a:t>
              </a:r>
              <a:endPara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854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渐进符号的性质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547" name="Rectangle 3"/>
          <p:cNvSpPr>
            <a:spLocks noGrp="1"/>
          </p:cNvSpPr>
          <p:nvPr>
            <p:ph idx="1"/>
          </p:nvPr>
        </p:nvSpPr>
        <p:spPr>
          <a:xfrm>
            <a:off x="685800" y="1905000"/>
            <a:ext cx="8077200" cy="41910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传递性</a:t>
            </a:r>
            <a:r>
              <a:rPr lang="en-US" altLang="zh-CN" sz="2800" dirty="0"/>
              <a:t>: </a:t>
            </a:r>
            <a:r>
              <a:rPr lang="zh-CN" altLang="en-US" sz="2800" dirty="0"/>
              <a:t>所有五个标记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sym typeface="Symbol" panose="05050102010706020507" pitchFamily="18" charset="2"/>
              </a:rPr>
              <a:t>且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en-US" altLang="zh-CN" sz="2400" dirty="0">
                <a:sym typeface="Wingdings" panose="05000000000000000000" pitchFamily="2" charset="2"/>
              </a:rPr>
              <a:t>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自反性</a:t>
            </a:r>
            <a:r>
              <a:rPr lang="en-US" altLang="zh-CN" sz="2800" dirty="0"/>
              <a:t>: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, ,  .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对称性</a:t>
            </a:r>
            <a:r>
              <a:rPr lang="en-US" altLang="zh-CN" sz="2800" dirty="0"/>
              <a:t>: </a:t>
            </a:r>
            <a:r>
              <a:rPr lang="en-US" altLang="zh-CN" sz="2400" dirty="0">
                <a:sym typeface="Symbol" panose="05050102010706020507" pitchFamily="18" charset="2"/>
              </a:rPr>
              <a:t> 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反对称性</a:t>
            </a:r>
            <a:r>
              <a:rPr lang="en-US" altLang="zh-CN" sz="2800" dirty="0"/>
              <a:t>: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i="1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anose="05050102010706020507" pitchFamily="18" charset="2"/>
              </a:rPr>
              <a:t>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不同的增长记号对比</a:t>
            </a:r>
            <a:endParaRPr lang="zh-CN" altLang="en-US" b="0"/>
          </a:p>
        </p:txBody>
      </p:sp>
      <p:sp>
        <p:nvSpPr>
          <p:cNvPr id="4" name="文本框 3"/>
          <p:cNvSpPr txBox="1"/>
          <p:nvPr/>
        </p:nvSpPr>
        <p:spPr>
          <a:xfrm>
            <a:off x="669925" y="1577340"/>
            <a:ext cx="7940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同阶函数集合</a:t>
            </a:r>
            <a:r>
              <a:rPr kumimoji="1" lang="zh-CN" altLang="en-US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：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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=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{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f(n) | c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&gt;0,  n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</a:t>
            </a:r>
            <a:r>
              <a:rPr kumimoji="1" lang="zh-CN" altLang="en-US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n&gt;n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g(n)f(n)c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} 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8810" y="2470785"/>
            <a:ext cx="7005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低阶函数集合</a:t>
            </a:r>
            <a:r>
              <a:rPr lang="zh-CN" altLang="en-US" i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6595" y="4130675"/>
            <a:ext cx="69151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lang="en-US" altLang="zh-CN" dirty="0">
                <a:solidFill>
                  <a:srgbClr val="0070C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8810" y="4960620"/>
            <a:ext cx="75152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严格高阶函数集合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(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6595" y="3300730"/>
            <a:ext cx="7546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严格低阶函数集合</a:t>
            </a:r>
            <a:r>
              <a:rPr lang="zh-CN" altLang="en-US" b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 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i="1" dirty="0">
                <a:solidFill>
                  <a:srgbClr val="FF000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&lt;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2124075" y="476250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注意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1059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276600"/>
            <a:ext cx="8991600" cy="129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595" name="Text Box 7"/>
          <p:cNvSpPr txBox="1"/>
          <p:nvPr/>
        </p:nvSpPr>
        <p:spPr>
          <a:xfrm>
            <a:off x="4140200" y="1484313"/>
            <a:ext cx="1447800" cy="1920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  <a:endParaRPr lang="zh-CN" altLang="en-US" sz="120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642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264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916238" y="404813"/>
            <a:ext cx="27114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本讲内容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1264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92166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 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为什么需要和式的估计与界限</a:t>
            </a:r>
            <a:endParaRPr lang="zh-CN" altLang="en-US" kern="12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892175" y="1377950"/>
            <a:ext cx="76327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for  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n-l+1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do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j=i+l-1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j]=∞;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for  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k=i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j-1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do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		q=m[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k]+m[k+1, j]+p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0" lang="en-US" altLang="zh-CN" sz="3200" i="1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if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q&lt;m[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j] 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then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]=q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7772400" cy="53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线性和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409825" y="407988"/>
            <a:ext cx="3887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和式的估计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632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2449513"/>
            <a:ext cx="6581775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-1587" y="2378075"/>
            <a:ext cx="236855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5717" name="TextBox 2"/>
          <p:cNvSpPr txBox="1"/>
          <p:nvPr/>
        </p:nvSpPr>
        <p:spPr>
          <a:xfrm>
            <a:off x="4479925" y="3644900"/>
            <a:ext cx="1841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4925" y="990600"/>
            <a:ext cx="4572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2.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级数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1746885"/>
            <a:ext cx="637984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283845"/>
            <a:ext cx="6124575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152400" y="914400"/>
            <a:ext cx="4800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和的界限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939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844675"/>
            <a:ext cx="4267200" cy="809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9401" name="Group 9"/>
          <p:cNvGrpSpPr/>
          <p:nvPr/>
        </p:nvGrpSpPr>
        <p:grpSpPr>
          <a:xfrm>
            <a:off x="152400" y="2636838"/>
            <a:ext cx="8915400" cy="3286125"/>
            <a:chOff x="96" y="1661"/>
            <a:chExt cx="5616" cy="2070"/>
          </a:xfrm>
        </p:grpSpPr>
        <p:pic>
          <p:nvPicPr>
            <p:cNvPr id="118788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" y="1661"/>
              <a:ext cx="5616" cy="20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8789" name="Text Box 7"/>
            <p:cNvSpPr txBox="1"/>
            <p:nvPr/>
          </p:nvSpPr>
          <p:spPr>
            <a:xfrm>
              <a:off x="1791" y="1706"/>
              <a:ext cx="408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3/2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1055" y="5013325"/>
            <a:ext cx="60852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/>
              <a:t>我们能不能找出一种方法，排除这些干扰因素，只关注算法本身的效率？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59955">
            <a:off x="6930390" y="978535"/>
            <a:ext cx="1395730" cy="1744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4215" y="255905"/>
            <a:ext cx="476059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rgbClr val="7030A0"/>
                </a:solidFill>
                <a:sym typeface="+mn-ea"/>
              </a:rPr>
              <a:t>如何描述算法的效率</a:t>
            </a:r>
            <a:endParaRPr lang="zh-CN" altLang="en-US" sz="4000" b="1" dirty="0">
              <a:solidFill>
                <a:srgbClr val="7030A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08" y="4259397"/>
            <a:ext cx="2328734" cy="27847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8490" y="1200150"/>
            <a:ext cx="6346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sym typeface="+mn-ea"/>
              </a:rPr>
              <a:t>记录算法实现的程序在机器上实际运行的时间？这样会有什么问题呢？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2025" y="2245995"/>
            <a:ext cx="66217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     实现代码的语言的效率差别很大</a:t>
            </a:r>
            <a:endParaRPr lang="zh-CN" altLang="en-US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      代码的优化程度</a:t>
            </a:r>
            <a:endParaRPr lang="zh-CN" altLang="en-US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       机器的运算速度，指令集</a:t>
            </a:r>
            <a:endParaRPr lang="zh-CN" altLang="en-US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       。。。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9950" y="4552950"/>
            <a:ext cx="5843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1">
              <a:buFont typeface="Arial" panose="020B0604020202020204" pitchFamily="34" charset="0"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对比不同算法的实际运行时间非常困难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3" grpId="0"/>
      <p:bldP spid="3" grpId="1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4"/>
          <p:cNvPicPr>
            <a:picLocks noChangeAspect="1"/>
          </p:cNvPicPr>
          <p:nvPr/>
        </p:nvPicPr>
        <p:blipFill rotWithShape="1">
          <a:blip r:embed="rId1"/>
          <a:srcRect l="23247" r="-6672"/>
          <a:stretch>
            <a:fillRect/>
          </a:stretch>
        </p:blipFill>
        <p:spPr>
          <a:xfrm>
            <a:off x="1188000" y="1200150"/>
            <a:ext cx="4092326" cy="78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2087245"/>
            <a:ext cx="8748395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4132580"/>
            <a:ext cx="833247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14" y="1200357"/>
            <a:ext cx="628571" cy="666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605" y="120015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例</a:t>
            </a:r>
            <a:r>
              <a:rPr lang="en-US" altLang="zh-CN" sz="3200"/>
              <a:t>2.</a:t>
            </a:r>
            <a:endParaRPr lang="en-US" altLang="zh-CN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40058" y="5517342"/>
                <a:ext cx="8236870" cy="466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要证明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需要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证明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：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对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某个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𝑐𝑛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58" y="5517342"/>
                <a:ext cx="8236870" cy="466538"/>
              </a:xfrm>
              <a:prstGeom prst="rect">
                <a:avLst/>
              </a:prstGeom>
              <a:blipFill rotWithShape="1">
                <a:blip r:embed="rId5"/>
                <a:stretch>
                  <a:fillRect l="-4" t="-99" r="7" b="-3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362200" y="115888"/>
            <a:ext cx="441960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直接求和的界限 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4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3524250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4238625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9144000" cy="80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3429000"/>
            <a:ext cx="7143750" cy="316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528"/>
            <a:ext cx="409575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3699"/>
            <a:ext cx="6419850" cy="74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1564"/>
          <a:stretch>
            <a:fillRect/>
          </a:stretch>
        </p:blipFill>
        <p:spPr>
          <a:xfrm>
            <a:off x="71500" y="4975065"/>
            <a:ext cx="9001000" cy="1443789"/>
          </a:xfrm>
          <a:prstGeom prst="rect">
            <a:avLst/>
          </a:prstGeom>
        </p:spPr>
      </p:pic>
      <p:pic>
        <p:nvPicPr>
          <p:cNvPr id="6246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1269365"/>
            <a:ext cx="9144000" cy="190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3025"/>
            <a:ext cx="38862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8972550" cy="289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9200"/>
            <a:ext cx="417195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2438400"/>
            <a:ext cx="8943975" cy="2933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4"/>
          <p:cNvPicPr>
            <a:picLocks noChangeAspect="1"/>
          </p:cNvPicPr>
          <p:nvPr/>
        </p:nvPicPr>
        <p:blipFill>
          <a:blip r:embed="rId1"/>
          <a:srcRect l="11023" r="394"/>
          <a:stretch>
            <a:fillRect/>
          </a:stretch>
        </p:blipFill>
        <p:spPr>
          <a:xfrm>
            <a:off x="1008000" y="789305"/>
            <a:ext cx="8100000" cy="95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41805"/>
            <a:ext cx="3810000" cy="26797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554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725930"/>
            <a:ext cx="3581400" cy="2873375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49571" y="4421239"/>
                <a:ext cx="884485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1" y="4421239"/>
                <a:ext cx="8844857" cy="1100558"/>
              </a:xfrm>
              <a:prstGeom prst="rect">
                <a:avLst/>
              </a:prstGeom>
              <a:blipFill rotWithShape="1">
                <a:blip r:embed="rId4"/>
                <a:stretch>
                  <a:fillRect l="-4" t="-34" r="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28600" y="5510768"/>
                <a:ext cx="543462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nary>
                                <m:nary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10768"/>
                <a:ext cx="5434629" cy="1008225"/>
              </a:xfrm>
              <a:prstGeom prst="rect">
                <a:avLst/>
              </a:prstGeom>
              <a:blipFill rotWithShape="1">
                <a:blip r:embed="rId5"/>
                <a:stretch>
                  <a:fillRect t="-24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218690" y="187960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积分求和的近似 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550" y="875030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例</a:t>
            </a:r>
            <a:r>
              <a:rPr lang="en-US" altLang="zh-CN" sz="3200" dirty="0"/>
              <a:t>8.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0"/>
            <a:ext cx="914400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81400"/>
            <a:ext cx="8686800" cy="1219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4800" kern="120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0898" name="组合 9"/>
          <p:cNvGrpSpPr/>
          <p:nvPr/>
        </p:nvGrpSpPr>
        <p:grpSpPr>
          <a:xfrm>
            <a:off x="-1587" y="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80900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0901" name="TextBox 9"/>
          <p:cNvSpPr txBox="1"/>
          <p:nvPr/>
        </p:nvSpPr>
        <p:spPr>
          <a:xfrm>
            <a:off x="2916238" y="404813"/>
            <a:ext cx="2711450" cy="6778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r>
              <a:rPr lang="zh-CN" altLang="en-US" sz="4400" b="1">
                <a:solidFill>
                  <a:srgbClr val="558ED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  <a:endParaRPr lang="zh-CN" altLang="en-US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90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wrap="square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200">
                <a:solidFill>
                  <a:srgbClr val="898989"/>
                </a:solidFill>
              </a:rPr>
              <a:t>*</a:t>
            </a: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0903" name="Rectangle 13"/>
          <p:cNvSpPr/>
          <p:nvPr/>
        </p:nvSpPr>
        <p:spPr>
          <a:xfrm>
            <a:off x="1403350" y="1341438"/>
            <a:ext cx="5472113" cy="33131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/>
          <a:p>
            <a:pPr marL="457200" indent="-457200"/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2.1  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计算复杂性函数的阶 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/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2.2  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和式的估计与界限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/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</a:rPr>
              <a:t>2.3  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递归方程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kern="1200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递归方程</a:t>
            </a:r>
            <a:endParaRPr lang="zh-CN" altLang="en-US" kern="1200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14325" y="1475421"/>
            <a:ext cx="8515350" cy="4869138"/>
          </a:xfrm>
          <a:blipFill rotWithShape="0">
            <a:blip r:embed="rId1"/>
            <a:stretch>
              <a:fillRect t="-202" b="6"/>
            </a:stretch>
          </a:blipFill>
        </p:spPr>
        <p:txBody>
          <a:bodyPr/>
          <a:lstStyle/>
          <a:p>
            <a:pPr fontAlgn="base"/>
            <a:r>
              <a:rPr lang="zh-CN" altLang="en-US" strike="noStrike" noProof="1">
                <a:noFill/>
              </a:rPr>
              <a:t> </a:t>
            </a:r>
            <a:endParaRPr lang="zh-CN" altLang="en-US" strike="noStrike" noProof="1">
              <a:noFill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425450" y="220663"/>
            <a:ext cx="7886700" cy="1325562"/>
          </a:xfrm>
        </p:spPr>
        <p:txBody>
          <a:bodyPr anchor="ctr"/>
          <a:lstStyle/>
          <a:p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递归方程的初始条件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397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209550"/>
            <a:ext cx="792163" cy="1096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1" y="1545806"/>
            <a:ext cx="7488832" cy="4065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9952" y="5284571"/>
            <a:ext cx="4032448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忽略边界条件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rgbClr val="FF0000"/>
                </a:solidFill>
              </a:rPr>
              <a:t>对于一个常量规模的输入，算法运行时间为常量，对于足够小的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T(n)</a:t>
            </a:r>
            <a:r>
              <a:rPr lang="zh-CN" altLang="en-US" sz="1800" dirty="0">
                <a:solidFill>
                  <a:srgbClr val="FF0000"/>
                </a:solidFill>
              </a:rPr>
              <a:t> 为常量，改变</a:t>
            </a:r>
            <a:r>
              <a:rPr lang="en-US" altLang="zh-CN" sz="1800" dirty="0">
                <a:solidFill>
                  <a:srgbClr val="FF0000"/>
                </a:solidFill>
              </a:rPr>
              <a:t>T(1)</a:t>
            </a:r>
            <a:r>
              <a:rPr lang="zh-CN" altLang="en-US" sz="1800" dirty="0">
                <a:solidFill>
                  <a:srgbClr val="FF0000"/>
                </a:solidFill>
              </a:rPr>
              <a:t>不会改变函数的增长阶。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546735" y="354965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609600" y="1497965"/>
            <a:ext cx="7924165" cy="504444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</a:rPr>
              <a:t>核心思想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关注算法的运行时间是如何随着问题的规模（也即输入大小</a:t>
            </a:r>
            <a:r>
              <a:rPr lang="en-US" altLang="zh-CN" sz="2400" dirty="0">
                <a:solidFill>
                  <a:schemeClr val="accent1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chemeClr val="accent1"/>
                </a:solidFill>
                <a:sym typeface="+mn-ea"/>
              </a:rPr>
              <a:t>）而变化的</a:t>
            </a:r>
            <a:endParaRPr lang="zh-CN" altLang="en-US" sz="2400" dirty="0">
              <a:solidFill>
                <a:schemeClr val="accent1"/>
              </a:solidFill>
              <a:sym typeface="+mn-ea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en-US" sz="2800" dirty="0">
              <a:solidFill>
                <a:srgbClr val="7030A0"/>
              </a:solidFill>
            </a:endParaRPr>
          </a:p>
          <a:p>
            <a:pPr algn="just"/>
            <a:endParaRPr lang="en-US" altLang="zh-CN" sz="2800" dirty="0">
              <a:sym typeface="Symbol" panose="05050102010706020507" pitchFamily="18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3520" y="2988945"/>
            <a:ext cx="3097530" cy="26555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2436" y="3259917"/>
            <a:ext cx="1848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pperplate Gothic Bold" panose="020E0705020206020404" charset="0"/>
                <a:ea typeface="Copperplate Gothic Bold" panose="020E0705020206020404" charset="0"/>
                <a:cs typeface="Copperplate Gothic Bold" panose="020E0705020206020404" charset="0"/>
                <a:sym typeface="+mn-ea"/>
              </a:rPr>
              <a:t>Here is an input!</a:t>
            </a:r>
            <a:endParaRPr lang="en-US" altLang="en-US" sz="1600" dirty="0">
              <a:solidFill>
                <a:srgbClr val="FF0000"/>
              </a:solidFill>
              <a:latin typeface="Copperplate Gothic Bold" panose="020E0705020206020404" charset="0"/>
              <a:ea typeface="Copperplate Gothic Bold" panose="020E0705020206020404" charset="0"/>
              <a:cs typeface="Copperplate Gothic Bold" panose="020E07050202060204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96" y="3311678"/>
            <a:ext cx="1417933" cy="19556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9175" y="3373755"/>
            <a:ext cx="2442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Here is my algorithm!</a:t>
            </a:r>
            <a:endParaRPr lang="en-US" sz="1600" dirty="0"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9359" y="3784225"/>
            <a:ext cx="2254469" cy="1277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Algorithm: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thing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stuff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Return the answer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96" y="5060710"/>
            <a:ext cx="1513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Algorithm designer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17" grpId="0" bldLvl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936625" y="1182688"/>
            <a:ext cx="8027988" cy="47672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替换（代入）方法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首先猜想（界）</a:t>
            </a:r>
            <a:r>
              <a:rPr kumimoji="0" lang="en-US" altLang="zh-CN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endParaRPr kumimoji="0" lang="en-US" altLang="zh-CN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然后用数学归纳法证明</a:t>
            </a:r>
            <a:r>
              <a:rPr kumimoji="0" lang="en-US" altLang="zh-CN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altLang="zh-CN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迭代（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递归树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n-US" altLang="zh-CN" sz="28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画出递归树：节点表示不同层次的递归调用产生的代价；</a:t>
            </a:r>
            <a:endParaRPr kumimoji="0" lang="zh-CN" altLang="en-US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</a:t>
            </a:r>
            <a:r>
              <a:rPr lang="zh-CN" altLang="en-US" b="1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递归式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转化为一个和式；</a:t>
            </a:r>
            <a:endParaRPr kumimoji="0" lang="zh-CN" altLang="en-US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然后用估计和的方法来求解</a:t>
            </a:r>
            <a:r>
              <a:rPr lang="zh-CN" altLang="en-US" b="1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en-US" altLang="zh-CN" b="0" i="0" u="none" strike="noStrike" kern="1200" cap="none" spc="0" normalizeH="0" baseline="0" noProof="1">
              <a:solidFill>
                <a:schemeClr val="accent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Master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定理方法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altLang="zh-CN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zh-CN" sz="28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求解型为</a:t>
            </a:r>
            <a:r>
              <a:rPr kumimoji="0" lang="en-US" altLang="zh-CN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T(n)=aT(n/b)+f(n)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的递归方程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zh-CN" altLang="en-US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4994" name="Rectangle 4"/>
          <p:cNvSpPr/>
          <p:nvPr/>
        </p:nvSpPr>
        <p:spPr>
          <a:xfrm>
            <a:off x="468313" y="533400"/>
            <a:ext cx="8599487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求解递归方程的三个主要方法</a:t>
            </a:r>
            <a:endParaRPr lang="zh-CN" altLang="en-US" sz="4400" b="1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732" name="Rectangle 4"/>
              <p:cNvSpPr>
                <a:spLocks noChangeArrowheads="1"/>
              </p:cNvSpPr>
              <p:nvPr/>
            </p:nvSpPr>
            <p:spPr bwMode="auto">
              <a:xfrm>
                <a:off x="1691004" y="2016125"/>
                <a:ext cx="6337379" cy="39331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noProof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根据经验，猜测其解为</a:t>
                </a:r>
                <a:r>
                  <a:rPr lang="en-US" altLang="zh-CN" sz="2400" noProof="1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T(n) = O(n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要求证明：</a:t>
                </a:r>
                <a14:m>
                  <m:oMath xmlns:m="http://schemas.openxmlformats.org/officeDocument/2006/math">
                    <m:r>
                      <a:rPr lang="zh-CN" altLang="en-US" sz="240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∃</m:t>
                    </m:r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C&gt;0, T(n)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归纳法证明（第二数学归纳法）：</a:t>
                </a:r>
                <a:endParaRPr lang="en-US" altLang="zh-CN" sz="2400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1)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假设对于正整数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m&lt;n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都成立，那么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240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b="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400" b="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d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；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2)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将其代入递归式，得到：</a:t>
                </a:r>
                <a:endParaRPr lang="en-US" altLang="zh-CN" sz="2400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T(n)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))+n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(n/2)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just" eaLnBrk="1" hangingPunct="1">
                  <a:spcBef>
                    <a:spcPct val="0"/>
                  </a:spcBef>
                  <a:buNone/>
                </a:pPr>
                <a:r>
                  <a:rPr lang="zh-CN" altLang="en-US" sz="2400" noProof="1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indent="0" algn="just" eaLnBrk="1" hangingPunct="1"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zh-CN" altLang="en-US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        </m:t>
                    </m:r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≥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endParaRPr lang="zh-CN" altLang="en-US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373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004" y="2016125"/>
                <a:ext cx="6337379" cy="3933155"/>
              </a:xfrm>
              <a:prstGeom prst="rect">
                <a:avLst/>
              </a:prstGeom>
              <a:blipFill rotWithShape="1">
                <a:blip r:embed="rId1"/>
                <a:stretch>
                  <a:fillRect l="-10" t="-1146" r="1" b="-114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0115" y="1340768"/>
          <a:ext cx="453199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2" imgW="4004945" imgH="497205" progId="Equation.KSEE3">
                  <p:embed/>
                </p:oleObj>
              </mc:Choice>
              <mc:Fallback>
                <p:oleObj name="" r:id="rId2" imgW="4004945" imgH="49720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0115" y="1340768"/>
                        <a:ext cx="4531995" cy="56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12775" y="1340768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例：求解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47510" y="1340768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的上界</a:t>
            </a:r>
            <a:endParaRPr lang="zh-CN" altLang="en-US"/>
          </a:p>
        </p:txBody>
      </p:sp>
      <p:sp>
        <p:nvSpPr>
          <p:cNvPr id="9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ldLvl="0" animBg="1"/>
      <p:bldP spid="7373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1691005" y="2016125"/>
            <a:ext cx="5638800" cy="22637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初始条件不成立时，往后推，看是否成立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T(1)&lt;clog1=0, 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T(1)=1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矛盾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T(2)=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4&lt;=c</a:t>
            </a:r>
            <a:r>
              <a:rPr lang="zh-CN" altLang="en-US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noProof="1"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log2,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只需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c&gt;2,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成立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90115" y="1340768"/>
          <a:ext cx="453199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" r:id="rId1" imgW="4004945" imgH="497205" progId="Equation.KSEE3">
                  <p:embed/>
                </p:oleObj>
              </mc:Choice>
              <mc:Fallback>
                <p:oleObj name="" r:id="rId1" imgW="4004945" imgH="497205" progId="Equation.KSEE3">
                  <p:embed/>
                  <p:pic>
                    <p:nvPicPr>
                      <p:cNvPr id="0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0115" y="1340768"/>
                        <a:ext cx="4531995" cy="56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12775" y="1340768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例：求解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47510" y="1340768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的上界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83968" y="4279900"/>
                <a:ext cx="3672408" cy="14773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渐进符号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只要求：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∃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，当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T(n)</a:t>
                </a:r>
                <a:r>
                  <a:rPr lang="zh-CN" altLang="en-US" sz="1800" i="1" noProof="1">
                    <a:solidFill>
                      <a:srgbClr val="FF0000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1800" i="1" noProof="1">
                    <a:solidFill>
                      <a:srgbClr val="FF0000"/>
                    </a:solidFill>
                    <a:sym typeface="+mn-ea"/>
                  </a:rPr>
                  <a:t> </a:t>
                </a:r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cn</a:t>
                </a:r>
                <a:r>
                  <a:rPr lang="en-US" altLang="zh-CN" sz="1800" noProof="1">
                    <a:solidFill>
                      <a:srgbClr val="FF0000"/>
                    </a:solidFill>
                    <a:sym typeface="+mn-ea"/>
                  </a:rPr>
                  <a:t>lg</a:t>
                </a:r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n</a:t>
                </a:r>
                <a:r>
                  <a:rPr lang="zh-CN" altLang="en-US" sz="1800" noProof="1">
                    <a:solidFill>
                      <a:srgbClr val="FF0000"/>
                    </a:solidFill>
                    <a:sym typeface="+mn-ea"/>
                  </a:rPr>
                  <a:t>。</a:t>
                </a:r>
                <a:endParaRPr lang="en-US" altLang="zh-CN" sz="1800" noProof="1">
                  <a:solidFill>
                    <a:srgbClr val="FF0000"/>
                  </a:solidFill>
                  <a:sym typeface="+mn-ea"/>
                </a:endParaRPr>
              </a:p>
              <a:p>
                <a:r>
                  <a:rPr lang="zh-CN" altLang="en-US" sz="1800" noProof="1">
                    <a:solidFill>
                      <a:srgbClr val="FF0000"/>
                    </a:solidFill>
                    <a:sym typeface="+mn-ea"/>
                  </a:rPr>
                  <a:t>对于大多数递归式而言，扩展边界条件使得归纳假设对较小的</a:t>
                </a:r>
                <a:r>
                  <a:rPr lang="en-US" altLang="zh-CN" sz="1800" noProof="1">
                    <a:solidFill>
                      <a:srgbClr val="FF0000"/>
                    </a:solidFill>
                    <a:sym typeface="+mn-ea"/>
                  </a:rPr>
                  <a:t>n</a:t>
                </a:r>
                <a:r>
                  <a:rPr lang="zh-CN" altLang="en-US" sz="1800" noProof="1">
                    <a:solidFill>
                      <a:srgbClr val="FF0000"/>
                    </a:solidFill>
                    <a:sym typeface="+mn-ea"/>
                  </a:rPr>
                  <a:t>成立，是一种简单直接的方法。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279900"/>
                <a:ext cx="3672408" cy="1477328"/>
              </a:xfrm>
              <a:prstGeom prst="rect">
                <a:avLst/>
              </a:prstGeom>
              <a:blipFill rotWithShape="1">
                <a:blip r:embed="rId3"/>
                <a:stretch>
                  <a:fillRect l="-266" t="-645" r="-247" b="-623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ldLvl="0" animBg="1"/>
      <p:bldP spid="73732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72" name="Picture 16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85800" y="2390775"/>
            <a:ext cx="7772400" cy="1924050"/>
          </a:xfrm>
        </p:spPr>
      </p:pic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0" y="1268413"/>
            <a:ext cx="76327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r" fontAlgn="base">
              <a:buFont typeface="Arial" panose="020B0604020202020204" pitchFamily="34" charset="0"/>
            </a:pPr>
            <a:r>
              <a:rPr lang="zh-CN" altLang="en-US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猜测方法</a:t>
            </a:r>
            <a:r>
              <a:rPr lang="en-US" altLang="zh-CN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lang="zh-CN" altLang="en-US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：联想已知的</a:t>
            </a:r>
            <a:r>
              <a:rPr lang="en-US" altLang="zh-CN" sz="3600" b="1" i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T(n)</a:t>
            </a:r>
            <a:r>
              <a:rPr lang="en-US" altLang="zh-CN" sz="3600" b="1" strike="noStrike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lang="en-US" altLang="zh-CN" sz="3600" b="1" strike="noStrike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0" y="1802130"/>
            <a:ext cx="578358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1" lang="zh-CN" altLang="en-US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例</a:t>
            </a:r>
            <a:r>
              <a:rPr kumimoji="1" lang="en-US" altLang="zh-CN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1. </a:t>
            </a:r>
            <a:r>
              <a:rPr kumimoji="1" lang="zh-CN" altLang="en-US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求解</a:t>
            </a:r>
            <a:r>
              <a:rPr kumimoji="1" lang="en-US" altLang="zh-CN" sz="3200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T(n)=</a:t>
            </a:r>
            <a:r>
              <a:rPr kumimoji="1" lang="en-US" altLang="zh-CN" sz="3200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2T(n/2 + 17) + n</a:t>
            </a:r>
            <a:endParaRPr kumimoji="1" lang="en-US" altLang="zh-CN" sz="3200" i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1692275" y="4652963"/>
            <a:ext cx="496728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证明：用数学归纳法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+mn-cs"/>
              <a:sym typeface="+mn-ea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0" lang="en-US" altLang="zh-CN" sz="32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  <a:sym typeface="+mn-ea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683568" y="1537295"/>
            <a:ext cx="6877050" cy="1152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猜测方法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II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：先证明较松的上下界，然后缩小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不确定性范围 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pic>
        <p:nvPicPr>
          <p:cNvPr id="7373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338" y="2804120"/>
            <a:ext cx="464820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6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728045"/>
            <a:ext cx="6572250" cy="54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63" y="4521795"/>
            <a:ext cx="584835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5147270"/>
            <a:ext cx="5362575" cy="1162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9" name="Rectangle 7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2519363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问题：猜测正确，数学归纳法的归纳步 似乎证不出来 </a:t>
            </a:r>
            <a:endParaRPr lang="zh-CN" altLang="en-US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解决方法：从</a:t>
            </a:r>
            <a:r>
              <a:rPr lang="en-US" altLang="zh-CN" b="1" dirty="0">
                <a:latin typeface="宋体" panose="02010600030101010101" pitchFamily="2" charset="-122"/>
              </a:rPr>
              <a:t>guess</a:t>
            </a:r>
            <a:r>
              <a:rPr lang="zh-CN" altLang="en-US" b="1" dirty="0">
                <a:latin typeface="宋体" panose="02010600030101010101" pitchFamily="2" charset="-122"/>
              </a:rPr>
              <a:t>中减去一个低阶项，使得归纳假设更强，可能</a:t>
            </a:r>
            <a:r>
              <a:rPr lang="en-US" altLang="zh-CN" b="1" dirty="0">
                <a:latin typeface="宋体" panose="02010600030101010101" pitchFamily="2" charset="-122"/>
              </a:rPr>
              <a:t>work</a:t>
            </a:r>
            <a:r>
              <a:rPr lang="en-US" altLang="zh-CN" sz="2800" b="1" dirty="0">
                <a:latin typeface="宋体" panose="02010600030101010101" pitchFamily="2" charset="-122"/>
              </a:rPr>
              <a:t>. </a:t>
            </a:r>
            <a:endParaRPr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107950" y="1095375"/>
            <a:ext cx="3479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细微差别的处理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Footer Placeholder 3"/>
          <p:cNvSpPr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en-US" altLang="zh-CN" sz="1400">
                <a:solidFill>
                  <a:srgbClr val="663300"/>
                </a:solidFill>
              </a:rPr>
              <a:t>DKE-LAB(2009)</a:t>
            </a:r>
            <a:endParaRPr lang="en-US" altLang="zh-CN" sz="1400">
              <a:solidFill>
                <a:srgbClr val="663300"/>
              </a:solidFill>
            </a:endParaRPr>
          </a:p>
        </p:txBody>
      </p:sp>
      <p:pic>
        <p:nvPicPr>
          <p:cNvPr id="90114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6923"/>
            <a:ext cx="6124575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2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6019800" cy="12502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3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07584"/>
            <a:ext cx="7057355" cy="24297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7" name="Rectangle 12"/>
          <p:cNvSpPr/>
          <p:nvPr/>
        </p:nvSpPr>
        <p:spPr>
          <a:xfrm>
            <a:off x="1187450" y="6237288"/>
            <a:ext cx="5689600" cy="431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8184" y="1196752"/>
            <a:ext cx="2808312" cy="147732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为什么假设更强能</a:t>
            </a:r>
            <a:r>
              <a:rPr lang="en-US" altLang="zh-CN" sz="1800" dirty="0">
                <a:solidFill>
                  <a:srgbClr val="FF0000"/>
                </a:solidFill>
              </a:rPr>
              <a:t>work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rgbClr val="FF0000"/>
                </a:solidFill>
              </a:rPr>
              <a:t>证明时可以使用更强更紧的界，比如本例中两次减去常数</a:t>
            </a:r>
            <a:r>
              <a:rPr lang="en-US" altLang="zh-CN" sz="1800" dirty="0">
                <a:solidFill>
                  <a:srgbClr val="FF0000"/>
                </a:solidFill>
              </a:rPr>
              <a:t>b,</a:t>
            </a:r>
            <a:r>
              <a:rPr lang="zh-CN" altLang="en-US" sz="1800" dirty="0">
                <a:solidFill>
                  <a:srgbClr val="FF0000"/>
                </a:solidFill>
              </a:rPr>
              <a:t>而证明结论只需要减去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次。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4925" y="1095375"/>
            <a:ext cx="223202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0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避免陷阱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pic>
        <p:nvPicPr>
          <p:cNvPr id="9113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1749425"/>
            <a:ext cx="5248275" cy="60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6781800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048000"/>
            <a:ext cx="1257300" cy="5715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768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9400"/>
            <a:ext cx="9144000" cy="207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替换（代入）方法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0" y="908050"/>
            <a:ext cx="8991600" cy="13779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</a:rPr>
              <a:t>变量替换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方法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: </a:t>
            </a:r>
            <a:endParaRPr kumimoji="0" lang="en-US" altLang="zh-CN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经变量替换把递归方程变换为熟悉的方程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.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 </a:t>
            </a:r>
            <a:endParaRPr kumimoji="0" lang="en-US" altLang="zh-CN" sz="3600" b="0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124200" y="228600"/>
            <a:ext cx="5029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6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578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8875"/>
            <a:ext cx="4905375" cy="54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3284855"/>
            <a:ext cx="8749030" cy="268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3"/>
          <p:cNvSpPr>
            <a:spLocks noGrp="1"/>
          </p:cNvSpPr>
          <p:nvPr>
            <p:ph idx="1"/>
          </p:nvPr>
        </p:nvSpPr>
        <p:spPr>
          <a:xfrm>
            <a:off x="1187450" y="1916113"/>
            <a:ext cx="7083425" cy="3240088"/>
          </a:xfrm>
        </p:spPr>
        <p:txBody>
          <a:bodyPr vert="horz" wrap="square" lIns="91440" tIns="45720" rIns="91440" bIns="45720" anchor="t"/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方法：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85750" marR="0" lvl="1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画出递归树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循环地展开递归方程</a:t>
            </a:r>
            <a:endParaRPr kumimoji="0" lang="zh-CN" altLang="en-US" sz="3600" b="1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把递归方程转化为和式</a:t>
            </a:r>
            <a:endParaRPr kumimoji="0" lang="zh-CN" altLang="en-US" sz="3600" b="1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然后可使用求和技术解之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迭代（递归树）方法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685800" y="30861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374650" y="1232535"/>
            <a:ext cx="8394700" cy="4114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算法增长的阶也即增长率，增长量级或时间复杂度（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</a:t>
            </a:r>
            <a:r>
              <a:rPr lang="zh-CN" altLang="en-US" sz="2800" dirty="0">
                <a:latin typeface="+mn-ea"/>
              </a:rPr>
              <a:t>）</a:t>
            </a: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只与输入问题的规模相关</a:t>
            </a: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  <a:sym typeface="+mn-ea"/>
              </a:rPr>
              <a:t>一个算法比另一个算法“效率高”， 如果它的运算时间随着输入规模的增长比另一个算法增长的慢</a:t>
            </a:r>
            <a:r>
              <a:rPr lang="en-US" sz="2800" dirty="0">
                <a:latin typeface="+mn-ea"/>
                <a:sym typeface="+mn-ea"/>
              </a:rPr>
              <a:t> </a:t>
            </a:r>
            <a:endParaRPr lang="zh-CN" altLang="en-US" sz="2800" dirty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+mn-ea"/>
              </a:rPr>
              <a:t>只关注增长最快的项（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忽略低阶项，保留最高阶项</a:t>
            </a:r>
            <a:r>
              <a:rPr lang="zh-CN" altLang="en-US" sz="2800" dirty="0">
                <a:latin typeface="+mn-ea"/>
              </a:rPr>
              <a:t>）</a:t>
            </a:r>
            <a:endParaRPr lang="en-US" altLang="zh-CN" sz="2800" dirty="0">
              <a:latin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忽略常系数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dirty="0">
              <a:latin typeface="+mn-ea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idx="1"/>
          </p:nvPr>
        </p:nvSpPr>
        <p:spPr>
          <a:xfrm>
            <a:off x="195263" y="1700213"/>
            <a:ext cx="6343650" cy="3743325"/>
          </a:xfrm>
        </p:spPr>
        <p:txBody>
          <a:bodyPr/>
          <a:lstStyle/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-简" pitchFamily="2" charset="-128"/>
                <a:ea typeface="黑体-简" pitchFamily="2" charset="-128"/>
              </a:rPr>
              <a:t>根结点表示递归调用顶层的代价</a:t>
            </a:r>
            <a:endParaRPr lang="zh-CN" altLang="en-US" sz="2800" dirty="0">
              <a:solidFill>
                <a:srgbClr val="0070C0"/>
              </a:solidFill>
              <a:latin typeface="黑体-简" pitchFamily="2" charset="-128"/>
              <a:ea typeface="黑体-简" pitchFamily="2" charset="-128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-简" pitchFamily="2" charset="-128"/>
                <a:ea typeface="黑体-简" pitchFamily="2" charset="-128"/>
              </a:rPr>
              <a:t>内部节点，表示不同层次递归调用产生的代价，即（合并）子问题的代价</a:t>
            </a:r>
            <a:endParaRPr lang="zh-CN" altLang="en-US" sz="2800" dirty="0">
              <a:solidFill>
                <a:srgbClr val="0070C0"/>
              </a:solidFill>
              <a:latin typeface="黑体-简" pitchFamily="2" charset="-128"/>
              <a:ea typeface="黑体-简" pitchFamily="2" charset="-128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-简" pitchFamily="2" charset="-128"/>
                <a:ea typeface="黑体-简" pitchFamily="2" charset="-128"/>
              </a:rPr>
              <a:t>树的分枝数量取决于子问题的数量</a:t>
            </a:r>
            <a:endParaRPr lang="zh-CN" altLang="en-US" sz="2800" dirty="0">
              <a:solidFill>
                <a:srgbClr val="0070C0"/>
              </a:solidFill>
              <a:latin typeface="黑体-简" pitchFamily="2" charset="-128"/>
              <a:ea typeface="黑体-简" pitchFamily="2" charset="-128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-简" pitchFamily="2" charset="-128"/>
                <a:ea typeface="黑体-简" pitchFamily="2" charset="-128"/>
              </a:rPr>
              <a:t>叶节点表示边界条件值</a:t>
            </a:r>
            <a:endParaRPr lang="zh-CN" altLang="en-US" sz="2800" dirty="0">
              <a:solidFill>
                <a:srgbClr val="0070C0"/>
              </a:solidFill>
              <a:latin typeface="黑体-简" pitchFamily="2" charset="-128"/>
              <a:ea typeface="黑体-简" pitchFamily="2" charset="-128"/>
            </a:endParaRPr>
          </a:p>
        </p:txBody>
      </p:sp>
      <p:pic>
        <p:nvPicPr>
          <p:cNvPr id="96259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2435225"/>
            <a:ext cx="250507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迭代（递归树）方法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565" y="1196752"/>
            <a:ext cx="6492875" cy="5510212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235" name="文本框 5"/>
              <p:cNvSpPr txBox="1"/>
              <p:nvPr/>
            </p:nvSpPr>
            <p:spPr>
              <a:xfrm>
                <a:off x="-36195" y="1088390"/>
                <a:ext cx="6454775" cy="16300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eaLnBrk="0" hangingPunct="0"/>
                <a:r>
                  <a:rPr lang="zh-CN" altLang="en-US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例：</a:t>
                </a:r>
                <a:r>
                  <a:rPr lang="en-US" altLang="zh-CN" i="1" dirty="0"/>
                  <a:t>T(n)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=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3T(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4</m:t>
                        </m:r>
                      </m:e>
                    </m:d>
                    <m:r>
                      <a:rPr lang="en-US" altLang="zh-CN" b="0" i="1" noProof="1" smtClean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)+</m:t>
                    </m:r>
                    <m:r>
                      <a:rPr lang="zh-CN" altLang="en-US" b="0" i="1" noProof="1" smtClean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l-GR" altLang="zh-CN" b="0" i="1" noProof="1" smtClean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𝛩</m:t>
                    </m:r>
                  </m:oMath>
                </a14:m>
                <a:r>
                  <a:rPr lang="en-US" altLang="zh-CN" i="1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(n</a:t>
                </a:r>
                <a:r>
                  <a:rPr lang="en-US" altLang="zh-CN" i="1" baseline="30000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i="1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i="1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en-US" altLang="zh-CN" noProof="1">
                  <a:sym typeface="+mn-ea"/>
                </a:endParaRPr>
              </a:p>
              <a:p>
                <a:pPr eaLnBrk="0" hangingPunct="0"/>
                <a:r>
                  <a:rPr lang="zh-CN" altLang="en-US" noProof="1">
                    <a:sym typeface="+mn-ea"/>
                  </a:rPr>
                  <a:t>                  </a:t>
                </a:r>
                <a:r>
                  <a:rPr lang="en-US" altLang="zh-CN" noProof="1">
                    <a:sym typeface="+mn-ea"/>
                  </a:rPr>
                  <a:t>=</a:t>
                </a:r>
                <a:r>
                  <a:rPr lang="zh-CN" altLang="en-US" noProof="1">
                    <a:sym typeface="+mn-ea"/>
                  </a:rPr>
                  <a:t> 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3T(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i="1" noProof="1">
                            <a:effectLst>
                              <a:outerShdw blurRad="38100" dist="38100" dir="2700000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4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  <m:r>
                      <a:rPr lang="en-US" altLang="zh-CN" i="1" noProof="1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a:rPr lang="en-US" altLang="zh-CN" b="0" i="1" noProof="1" smtClean="0"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</m:oMath>
                </a14:m>
                <a:r>
                  <a:rPr lang="en-US" altLang="zh-CN" i="1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en-US" altLang="zh-CN" i="1" baseline="30000" noProof="1"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2</a:t>
                </a:r>
                <a:endParaRPr lang="en-US" altLang="zh-CN" noProof="1">
                  <a:sym typeface="+mn-ea"/>
                </a:endParaRPr>
              </a:p>
              <a:p>
                <a:pPr eaLnBrk="0" hangingPunct="0"/>
                <a:endParaRPr lang="zh-CN" altLang="en-US" sz="4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5235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5" y="1088390"/>
                <a:ext cx="6454775" cy="1630045"/>
              </a:xfrm>
              <a:prstGeom prst="rect">
                <a:avLst/>
              </a:prstGeom>
              <a:blipFill rotWithShape="1">
                <a:blip r:embed="rId2"/>
                <a:stretch>
                  <a:fillRect t="-187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429125" y="6381750"/>
            <a:ext cx="3627438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7504" y="2150859"/>
                <a:ext cx="2088232" cy="191302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树高度：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log</a:t>
                </a:r>
                <a:r>
                  <a:rPr lang="en-US" altLang="zh-CN" sz="1800" baseline="-25000" dirty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n+1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最底层叶子节点数：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,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所以叶子节点总代价：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800" i="1" dirty="0">
                    <a:solidFill>
                      <a:srgbClr val="FF0000"/>
                    </a:solidFill>
                  </a:rPr>
                  <a:t>T(1)</a:t>
                </a:r>
                <a:r>
                  <a:rPr lang="zh-CN" altLang="en-US" sz="1800" i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i="1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sz="1800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1800" i="1" noProof="1" smtClean="0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𝛩</m:t>
                    </m:r>
                  </m:oMath>
                </a14:m>
                <a:r>
                  <a:rPr lang="en-US" altLang="zh-CN" sz="1800" i="1" noProof="1">
                    <a:solidFill>
                      <a:srgbClr val="FF00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800" i="1" dirty="0">
                    <a:solidFill>
                      <a:srgbClr val="FF0000"/>
                    </a:solidFill>
                  </a:rPr>
                  <a:t>）</a:t>
                </a:r>
                <a:endParaRPr lang="en-US" altLang="zh-CN" sz="1800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150859"/>
                <a:ext cx="2088232" cy="1913024"/>
              </a:xfrm>
              <a:prstGeom prst="rect">
                <a:avLst/>
              </a:prstGeom>
              <a:blipFill rotWithShape="1">
                <a:blip r:embed="rId3"/>
                <a:stretch>
                  <a:fillRect l="-465" t="-504" r="-2893" b="-471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/>
          <p:nvPr/>
        </p:nvSpPr>
        <p:spPr>
          <a:xfrm>
            <a:off x="323532" y="18891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迭代（递归树）方法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104900"/>
            <a:ext cx="3119438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文本框 5"/>
          <p:cNvSpPr txBox="1"/>
          <p:nvPr/>
        </p:nvSpPr>
        <p:spPr>
          <a:xfrm>
            <a:off x="331788" y="1104900"/>
            <a:ext cx="12303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sz="4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626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797050"/>
            <a:ext cx="6205537" cy="1741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4500563" y="3106738"/>
            <a:ext cx="21590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1692275" y="2997200"/>
            <a:ext cx="1366838" cy="574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96263" name="Rectangle 3"/>
          <p:cNvSpPr>
            <a:spLocks noGrp="1"/>
          </p:cNvSpPr>
          <p:nvPr>
            <p:ph idx="1"/>
          </p:nvPr>
        </p:nvSpPr>
        <p:spPr>
          <a:xfrm>
            <a:off x="1309688" y="4016375"/>
            <a:ext cx="7951787" cy="514350"/>
          </a:xfrm>
        </p:spPr>
        <p:txBody>
          <a:bodyPr vert="horz" wrap="square" lIns="91440" tIns="45720" rIns="91440" bIns="45720" anchor="t"/>
          <a:lstStyle/>
          <a:p>
            <a:pPr marL="0" indent="0" algn="just" eaLnBrk="1" hangingPunct="1">
              <a:buNone/>
            </a:pPr>
            <a:r>
              <a:rPr lang="zh-CN" altLang="en-US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我们猜测</a:t>
            </a:r>
            <a:r>
              <a:rPr lang="en-US" altLang="zh-CN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T(n)=O(n</a:t>
            </a:r>
            <a:r>
              <a:rPr lang="en-US" altLang="zh-CN" baseline="30000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2</a:t>
            </a:r>
            <a:r>
              <a:rPr lang="en-US" altLang="zh-CN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),</a:t>
            </a:r>
            <a:r>
              <a:rPr lang="zh-CN" altLang="en-US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然后用归纳法证明</a:t>
            </a:r>
            <a:endParaRPr lang="zh-CN" altLang="en-US">
              <a:solidFill>
                <a:schemeClr val="accent2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p:pic>
        <p:nvPicPr>
          <p:cNvPr id="96264" name="图片 12"/>
          <p:cNvPicPr>
            <a:picLocks noChangeAspect="1"/>
          </p:cNvPicPr>
          <p:nvPr/>
        </p:nvPicPr>
        <p:blipFill>
          <a:blip r:embed="rId3"/>
          <a:srcRect r="83279"/>
          <a:stretch>
            <a:fillRect/>
          </a:stretch>
        </p:blipFill>
        <p:spPr>
          <a:xfrm>
            <a:off x="4941888" y="2324100"/>
            <a:ext cx="866775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5" name="图片 13"/>
          <p:cNvPicPr>
            <a:picLocks noChangeAspect="1"/>
          </p:cNvPicPr>
          <p:nvPr/>
        </p:nvPicPr>
        <p:blipFill>
          <a:blip r:embed="rId3"/>
          <a:srcRect l="59076" r="23517"/>
          <a:stretch>
            <a:fillRect/>
          </a:stretch>
        </p:blipFill>
        <p:spPr>
          <a:xfrm>
            <a:off x="5854700" y="2352675"/>
            <a:ext cx="866775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6" name="Rectangle 3"/>
          <p:cNvSpPr>
            <a:spLocks noGrp="1"/>
          </p:cNvSpPr>
          <p:nvPr/>
        </p:nvSpPr>
        <p:spPr>
          <a:xfrm>
            <a:off x="4248150" y="2481263"/>
            <a:ext cx="946150" cy="51593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algn="just">
              <a:spcBef>
                <a:spcPct val="20000"/>
              </a:spcBef>
            </a:pPr>
            <a:r>
              <a:rPr lang="zh-CN" altLang="en-US" sz="1800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根据：</a:t>
            </a:r>
            <a:endParaRPr lang="zh-CN" altLang="en-US" sz="1800">
              <a:solidFill>
                <a:schemeClr val="accent2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迭代（递归树）方法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223" y="5062359"/>
            <a:ext cx="2777854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迭代递归树方法提供了一种简单直接的猜想界的方法。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362472"/>
            <a:ext cx="41433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迭代（递归树）方法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636912"/>
            <a:ext cx="9144000" cy="366013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1433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38200"/>
            <a:ext cx="7181850" cy="312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114800"/>
            <a:ext cx="4381500" cy="6096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dash"/>
            <a:miter/>
            <a:headEnd type="none" w="med" len="med"/>
            <a:tailEnd type="none" w="med" len="me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61" y="4800600"/>
            <a:ext cx="7450770" cy="1868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0070C0"/>
                </a:solidFill>
                <a:latin typeface="+mj-lt"/>
                <a:ea typeface="黑体-简" panose="02000000000000000000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定理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2344" y="1798963"/>
                <a:ext cx="791434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目的</a:t>
                </a:r>
                <a:r>
                  <a:rPr lang="zh-CN" altLang="en-US" sz="2800" dirty="0"/>
                  <a:t>：求解递归式</a:t>
                </a:r>
                <a:r>
                  <a:rPr lang="en-US" altLang="zh-CN" sz="2800" i="1" dirty="0"/>
                  <a:t>T(n)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=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 err="1"/>
                  <a:t>aT</a:t>
                </a:r>
                <a:r>
                  <a:rPr lang="en-US" altLang="zh-CN" sz="2800" i="1" dirty="0"/>
                  <a:t>(n/b)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+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f(n)</a:t>
                </a:r>
                <a:r>
                  <a:rPr lang="zh-CN" altLang="en-US" sz="2800" dirty="0"/>
                  <a:t>的复杂度</a:t>
                </a:r>
                <a:r>
                  <a:rPr lang="zh-CN" altLang="en-US" sz="2800" i="1" dirty="0"/>
                  <a:t>，</a:t>
                </a:r>
                <a:endParaRPr lang="en-US" altLang="zh-CN" sz="2800" i="1" dirty="0"/>
              </a:p>
              <a:p>
                <a:r>
                  <a:rPr lang="zh-CN" altLang="en-US" sz="2800" i="1" dirty="0"/>
                  <a:t>             </a:t>
                </a:r>
                <a:r>
                  <a:rPr lang="en-US" altLang="zh-CN" sz="2800" i="1" dirty="0"/>
                  <a:t>a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是常数。</m:t>
                    </m:r>
                  </m:oMath>
                </a14:m>
                <a:endParaRPr lang="en-US" altLang="zh-CN" sz="2800" b="0" i="1" dirty="0">
                  <a:ea typeface="Cambria Math" panose="02040503050406030204" pitchFamily="18" charset="0"/>
                </a:endParaRPr>
              </a:p>
              <a:p>
                <a:endParaRPr lang="en-US" sz="2800" i="1" dirty="0"/>
              </a:p>
              <a:p>
                <a:r>
                  <a:rPr lang="en-US" sz="2800" dirty="0"/>
                  <a:t>记住三种情况</a:t>
                </a:r>
                <a:r>
                  <a:rPr lang="zh-CN" altLang="en-US" sz="2800" dirty="0"/>
                  <a:t>，则不需笔纸</a:t>
                </a:r>
                <a:r>
                  <a:rPr lang="zh-CN" altLang="en-US" sz="2800" i="1" dirty="0"/>
                  <a:t>。</a:t>
                </a:r>
                <a:endParaRPr lang="en-US" sz="2800" i="1" dirty="0"/>
              </a:p>
              <a:p>
                <a:endParaRPr lang="en-US" sz="2800" i="1" dirty="0"/>
              </a:p>
              <a:p>
                <a:endParaRPr lang="en-US" sz="2800" i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4" y="1798963"/>
                <a:ext cx="7914346" cy="2677656"/>
              </a:xfrm>
              <a:prstGeom prst="rect">
                <a:avLst/>
              </a:prstGeom>
              <a:blipFill rotWithShape="1">
                <a:blip r:embed="rId1"/>
                <a:stretch>
                  <a:fillRect l="-7" r="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788" y="3670300"/>
            <a:ext cx="1668462" cy="2001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8000" y="3813174"/>
            <a:ext cx="6368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a : </a:t>
            </a:r>
            <a:r>
              <a:rPr kumimoji="0" lang="zh-CN" alt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子问题数量</a:t>
            </a:r>
            <a:endParaRPr kumimoji="0" lang="zh-CN" altLang="en-US" sz="2800" kern="1200" cap="none" spc="0" normalizeH="0" baseline="0" noProof="1">
              <a:solidFill>
                <a:srgbClr val="00B050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b : 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子问题从原问题缩小的比例，</a:t>
            </a:r>
            <a:r>
              <a:rPr kumimoji="0" lang="en-US" altLang="zh-CN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n/b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为子问题规模</a:t>
            </a:r>
            <a:endParaRPr kumimoji="0" lang="en-US" sz="2800" kern="1200" cap="none" spc="0" normalizeH="0" baseline="0" noProof="1">
              <a:solidFill>
                <a:schemeClr val="accent4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f(n): </a:t>
            </a:r>
            <a:r>
              <a:rPr kumimoji="0" lang="zh-CN" alt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将问题分解和子问题解整合的代价</a:t>
            </a:r>
            <a:endParaRPr kumimoji="0" lang="zh-CN" altLang="en-US" sz="2800" kern="1200" cap="none" spc="0" normalizeH="0" baseline="0" noProof="1">
              <a:solidFill>
                <a:srgbClr val="FF6400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</p:txBody>
      </p:sp>
      <p:pic>
        <p:nvPicPr>
          <p:cNvPr id="101380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rcRect l="29683" t="44211" r="45355"/>
          <a:stretch>
            <a:fillRect/>
          </a:stretch>
        </p:blipFill>
        <p:spPr>
          <a:xfrm>
            <a:off x="2611438" y="1331913"/>
            <a:ext cx="3921125" cy="835025"/>
          </a:xfrm>
        </p:spPr>
      </p:pic>
      <p:sp>
        <p:nvSpPr>
          <p:cNvPr id="101381" name="TextBox 6"/>
          <p:cNvSpPr txBox="1"/>
          <p:nvPr/>
        </p:nvSpPr>
        <p:spPr>
          <a:xfrm>
            <a:off x="508000" y="2233613"/>
            <a:ext cx="69881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en-US" altLang="zh-CN" sz="3200" dirty="0">
                <a:latin typeface="黑体-简" panose="02000000000000000000" charset="-122"/>
                <a:ea typeface="黑体-简" panose="02000000000000000000" charset="-122"/>
              </a:rPr>
              <a:t>Master</a:t>
            </a:r>
            <a:r>
              <a:rPr lang="zh-CN" altLang="en-US" sz="3200" dirty="0">
                <a:latin typeface="黑体-简" panose="02000000000000000000" charset="-122"/>
                <a:ea typeface="黑体-简" panose="02000000000000000000" charset="-122"/>
              </a:rPr>
              <a:t>定理适用于，通过解一个问题的子问题，来解一个问题，并且</a:t>
            </a:r>
            <a:r>
              <a:rPr lang="zh-CN" altLang="en-US" sz="3200" dirty="0">
                <a:solidFill>
                  <a:srgbClr val="FF0000"/>
                </a:solidFill>
                <a:latin typeface="黑体-简" panose="02000000000000000000" charset="-122"/>
                <a:ea typeface="黑体-简" panose="02000000000000000000" charset="-122"/>
              </a:rPr>
              <a:t>子问题规模相同</a:t>
            </a:r>
            <a:endParaRPr lang="zh-CN" altLang="en-US" sz="3200" dirty="0">
              <a:solidFill>
                <a:srgbClr val="FF0000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0070C0"/>
                </a:solidFill>
                <a:latin typeface="+mj-lt"/>
                <a:ea typeface="黑体-简" panose="02000000000000000000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定理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4975"/>
            <a:ext cx="9144000" cy="119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49688"/>
            <a:ext cx="7239000" cy="571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5003" name="Group 11"/>
          <p:cNvGrpSpPr/>
          <p:nvPr/>
        </p:nvGrpSpPr>
        <p:grpSpPr>
          <a:xfrm>
            <a:off x="609600" y="3068638"/>
            <a:ext cx="8458200" cy="685800"/>
            <a:chOff x="432" y="1968"/>
            <a:chExt cx="5328" cy="432"/>
          </a:xfrm>
        </p:grpSpPr>
        <p:pic>
          <p:nvPicPr>
            <p:cNvPr id="100358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" y="2016"/>
              <a:ext cx="5328" cy="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59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2" y="1968"/>
              <a:ext cx="672" cy="4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-36512" y="1700213"/>
            <a:ext cx="2297113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6595" y="4691380"/>
            <a:ext cx="7999095" cy="1321435"/>
            <a:chOff x="1098" y="7393"/>
            <a:chExt cx="12597" cy="2081"/>
          </a:xfrm>
        </p:grpSpPr>
        <p:pic>
          <p:nvPicPr>
            <p:cNvPr id="85001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" y="7393"/>
              <a:ext cx="12597" cy="20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圆角矩形 1"/>
            <p:cNvSpPr/>
            <p:nvPr/>
          </p:nvSpPr>
          <p:spPr>
            <a:xfrm>
              <a:off x="5106" y="8680"/>
              <a:ext cx="1191" cy="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tx1"/>
                  </a:solidFill>
                </a:rPr>
                <a:t>c&lt;1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0070C0"/>
                </a:solidFill>
                <a:latin typeface="+mj-lt"/>
                <a:ea typeface="黑体-简" panose="02000000000000000000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定理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68144" y="5301208"/>
            <a:ext cx="3047256" cy="36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331640" y="6093296"/>
            <a:ext cx="36724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07704" y="61360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正则条件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2704"/>
            <a:ext cx="9144000" cy="2362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02" name="Group 40"/>
          <p:cNvGrpSpPr/>
          <p:nvPr/>
        </p:nvGrpSpPr>
        <p:grpSpPr>
          <a:xfrm>
            <a:off x="71438" y="2997200"/>
            <a:ext cx="9180512" cy="2378075"/>
            <a:chOff x="0" y="2341"/>
            <a:chExt cx="5783" cy="1498"/>
          </a:xfrm>
        </p:grpSpPr>
        <p:sp>
          <p:nvSpPr>
            <p:cNvPr id="84001" name="Rectangle 33"/>
            <p:cNvSpPr>
              <a:spLocks noChangeArrowheads="1"/>
            </p:cNvSpPr>
            <p:nvPr/>
          </p:nvSpPr>
          <p:spPr bwMode="auto">
            <a:xfrm>
              <a:off x="68" y="2341"/>
              <a:ext cx="1678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(n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log</a:t>
              </a:r>
              <a:r>
                <a:rPr kumimoji="1" lang="en-US" altLang="zh-CN" sz="3200" b="1" i="1" u="none" strike="noStrike" kern="1200" cap="none" spc="0" normalizeH="0" baseline="1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b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a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  <a:endPara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2" name="Rectangle 34"/>
            <p:cNvSpPr>
              <a:spLocks noChangeArrowheads="1"/>
            </p:cNvSpPr>
            <p:nvPr/>
          </p:nvSpPr>
          <p:spPr bwMode="auto">
            <a:xfrm>
              <a:off x="3470" y="2341"/>
              <a:ext cx="1814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(f(n))</a:t>
              </a:r>
              <a:endPara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3" name="Text Box 35"/>
            <p:cNvSpPr txBox="1">
              <a:spLocks noChangeArrowheads="1"/>
            </p:cNvSpPr>
            <p:nvPr/>
          </p:nvSpPr>
          <p:spPr bwMode="auto">
            <a:xfrm>
              <a:off x="5317" y="3203"/>
              <a:ext cx="46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  <a:endParaRPr kumimoji="1" lang="en-US" altLang="zh-CN" sz="28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4" name="Text Box 36"/>
            <p:cNvSpPr txBox="1">
              <a:spLocks noChangeArrowheads="1"/>
            </p:cNvSpPr>
            <p:nvPr/>
          </p:nvSpPr>
          <p:spPr bwMode="auto">
            <a:xfrm>
              <a:off x="2043" y="2341"/>
              <a:ext cx="1158" cy="3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</a:t>
              </a: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lg</a:t>
              </a: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n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  <a:endParaRPr kumimoji="1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02407" name="Rectangle 38"/>
            <p:cNvSpPr/>
            <p:nvPr/>
          </p:nvSpPr>
          <p:spPr>
            <a:xfrm>
              <a:off x="1746" y="2976"/>
              <a:ext cx="1724" cy="40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08" name="Line 37"/>
            <p:cNvSpPr/>
            <p:nvPr/>
          </p:nvSpPr>
          <p:spPr>
            <a:xfrm>
              <a:off x="2608" y="2659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09" name="Line 6"/>
            <p:cNvSpPr/>
            <p:nvPr/>
          </p:nvSpPr>
          <p:spPr>
            <a:xfrm>
              <a:off x="0" y="3385"/>
              <a:ext cx="53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02410" name="Object 18"/>
            <p:cNvGraphicFramePr>
              <a:graphicFrameLocks noChangeAspect="1"/>
            </p:cNvGraphicFramePr>
            <p:nvPr/>
          </p:nvGraphicFramePr>
          <p:xfrm>
            <a:off x="1541" y="3430"/>
            <a:ext cx="59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2" imgW="6581775" imgH="4610100" progId="Equation.3">
                    <p:embed/>
                  </p:oleObj>
                </mc:Choice>
                <mc:Fallback>
                  <p:oleObj name="" r:id="rId2" imgW="6581775" imgH="46101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541" y="3430"/>
                          <a:ext cx="590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1" name="Object 24"/>
            <p:cNvGraphicFramePr>
              <a:graphicFrameLocks noChangeAspect="1"/>
            </p:cNvGraphicFramePr>
            <p:nvPr/>
          </p:nvGraphicFramePr>
          <p:xfrm>
            <a:off x="3447" y="3385"/>
            <a:ext cx="544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" r:id="rId4" imgW="6581775" imgH="4610100" progId="Equation.3">
                    <p:embed/>
                  </p:oleObj>
                </mc:Choice>
                <mc:Fallback>
                  <p:oleObj name="" r:id="rId4" imgW="6581775" imgH="46101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47" y="3385"/>
                          <a:ext cx="544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2" name="Object 27"/>
            <p:cNvGraphicFramePr>
              <a:graphicFrameLocks noChangeAspect="1"/>
            </p:cNvGraphicFramePr>
            <p:nvPr/>
          </p:nvGraphicFramePr>
          <p:xfrm>
            <a:off x="2403" y="3430"/>
            <a:ext cx="545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" r:id="rId5" imgW="6581775" imgH="4610100" progId="Equation.3">
                    <p:embed/>
                  </p:oleObj>
                </mc:Choice>
                <mc:Fallback>
                  <p:oleObj name="" r:id="rId5" imgW="6581775" imgH="46101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403" y="3430"/>
                          <a:ext cx="545" cy="4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13" name="Text Box 30"/>
            <p:cNvSpPr txBox="1"/>
            <p:nvPr/>
          </p:nvSpPr>
          <p:spPr>
            <a:xfrm>
              <a:off x="3174" y="3430"/>
              <a:ext cx="34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3600" i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lang="en-US" altLang="zh-CN" sz="3600" i="1" baseline="30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14" name="Text Box 31"/>
            <p:cNvSpPr txBox="1"/>
            <p:nvPr/>
          </p:nvSpPr>
          <p:spPr>
            <a:xfrm>
              <a:off x="1224" y="3435"/>
              <a:ext cx="40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en-US" altLang="zh-CN" sz="3600" i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lang="en-US" altLang="zh-CN" sz="3600" i="1" baseline="30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4007" name="Text Box 39"/>
          <p:cNvSpPr txBox="1">
            <a:spLocks noChangeArrowheads="1"/>
          </p:cNvSpPr>
          <p:nvPr/>
        </p:nvSpPr>
        <p:spPr bwMode="auto">
          <a:xfrm>
            <a:off x="681038" y="5487988"/>
            <a:ext cx="7600950" cy="646113"/>
          </a:xfrm>
          <a:prstGeom prst="rect">
            <a:avLst/>
          </a:prstGeom>
          <a:solidFill>
            <a:srgbClr val="00FFCC"/>
          </a:solidFill>
          <a:ln>
            <a:noFill/>
          </a:ln>
          <a:effectLst/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对于红色部分，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定理无能为力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07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1341438"/>
            <a:ext cx="8640763" cy="3527425"/>
          </a:xfrm>
        </p:spPr>
      </p:pic>
      <p:sp>
        <p:nvSpPr>
          <p:cNvPr id="3" name="Title 1"/>
          <p:cNvSpPr txBox="1"/>
          <p:nvPr/>
        </p:nvSpPr>
        <p:spPr>
          <a:xfrm>
            <a:off x="341312" y="182562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4400" b="1" dirty="0">
                <a:solidFill>
                  <a:srgbClr val="0070C0"/>
                </a:solidFill>
                <a:latin typeface="+mj-lt"/>
                <a:ea typeface="黑体-简" panose="02000000000000000000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定理</a:t>
            </a:r>
            <a:endParaRPr lang="zh-CN" altLang="en-US" sz="4400" b="1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5589240"/>
            <a:ext cx="3785744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怎么证明？参考书中</a:t>
            </a:r>
            <a:r>
              <a:rPr lang="en-US" altLang="zh-CN" dirty="0">
                <a:solidFill>
                  <a:srgbClr val="FF0000"/>
                </a:solidFill>
              </a:rPr>
              <a:t>4.6</a:t>
            </a:r>
            <a:r>
              <a:rPr lang="zh-CN" altLang="en-US" dirty="0">
                <a:solidFill>
                  <a:srgbClr val="FF0000"/>
                </a:solidFill>
              </a:rPr>
              <a:t>节采用递归树证明。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41" y="1752543"/>
            <a:ext cx="6559453" cy="4362507"/>
          </a:xfrm>
          <a:prstGeom prst="rect">
            <a:avLst/>
          </a:prstGeom>
        </p:spPr>
      </p:pic>
      <p:sp>
        <p:nvSpPr>
          <p:cNvPr id="4" name="Rectangle 2"/>
          <p:cNvSpPr txBox="1"/>
          <p:nvPr/>
        </p:nvSpPr>
        <p:spPr>
          <a:xfrm>
            <a:off x="685800" y="308610"/>
            <a:ext cx="7772400" cy="1143000"/>
          </a:xfrm>
          <a:prstGeom prst="rect">
            <a:avLst/>
          </a:prstGeom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70C0"/>
                </a:solidFill>
              </a:rPr>
              <a:t>增长的阶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476375" y="115888"/>
            <a:ext cx="5830888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定理的使用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807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1143000"/>
            <a:ext cx="4600575" cy="5715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7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752600"/>
            <a:ext cx="6543675" cy="2038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010025"/>
            <a:ext cx="4695825" cy="638175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73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933950"/>
            <a:ext cx="8943975" cy="1314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827088" y="92075"/>
            <a:ext cx="6638925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4400" b="1" dirty="0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定理的使用  </a:t>
            </a:r>
            <a:endParaRPr lang="zh-CN" altLang="en-US" sz="4400" b="1" dirty="0">
              <a:solidFill>
                <a:srgbClr val="0070C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649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990600"/>
            <a:ext cx="5048250" cy="6477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704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247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4343400"/>
            <a:ext cx="5286375" cy="6858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87052" name="Group 12"/>
          <p:cNvGrpSpPr/>
          <p:nvPr/>
        </p:nvGrpSpPr>
        <p:grpSpPr>
          <a:xfrm>
            <a:off x="-36512" y="5229225"/>
            <a:ext cx="9144000" cy="1047750"/>
            <a:chOff x="-23" y="3294"/>
            <a:chExt cx="5760" cy="660"/>
          </a:xfrm>
        </p:grpSpPr>
        <p:pic>
          <p:nvPicPr>
            <p:cNvPr id="106502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" y="3294"/>
              <a:ext cx="5760" cy="6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7050" name="Text Box 10"/>
            <p:cNvSpPr txBox="1">
              <a:spLocks noChangeArrowheads="1"/>
            </p:cNvSpPr>
            <p:nvPr/>
          </p:nvSpPr>
          <p:spPr bwMode="auto">
            <a:xfrm>
              <a:off x="1366" y="3612"/>
              <a:ext cx="244" cy="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地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3424" y="3618"/>
              <a:ext cx="227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适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主定理的一种特殊形式</a:t>
            </a:r>
            <a:endParaRPr lang="zh-CN" alt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45024"/>
            <a:ext cx="67945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6048672" cy="848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173382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对于以下递推式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31505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渐进界为：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 noChangeArrowheads="1"/>
          </p:cNvSpPr>
          <p:nvPr>
            <p:ph type="title"/>
          </p:nvPr>
        </p:nvSpPr>
        <p:spPr>
          <a:xfrm>
            <a:off x="-304800" y="368300"/>
            <a:ext cx="8229600" cy="1143000"/>
          </a:xfrm>
        </p:spPr>
        <p:txBody>
          <a:bodyPr/>
          <a:lstStyle/>
          <a:p>
            <a:r>
              <a:rPr lang="en-US" altLang="zh-CN"/>
              <a:t>Quick log refresher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77900"/>
          </a:xfrm>
        </p:spPr>
        <p:txBody>
          <a:bodyPr/>
          <a:lstStyle/>
          <a:p>
            <a:r>
              <a:rPr lang="en-US" noProof="1">
                <a:solidFill>
                  <a:schemeClr val="accent4"/>
                </a:solidFill>
              </a:rPr>
              <a:t>log(n) </a:t>
            </a:r>
            <a:r>
              <a:rPr lang="en-US" noProof="1"/>
              <a:t>: how many times do you need to divide n by 2 in order to get down to 1?</a:t>
            </a:r>
            <a:endParaRPr lang="en-US" noProof="1"/>
          </a:p>
        </p:txBody>
      </p:sp>
      <p:sp>
        <p:nvSpPr>
          <p:cNvPr id="79875" name="TextBox 3"/>
          <p:cNvSpPr txBox="1">
            <a:spLocks noChangeArrowheads="1"/>
          </p:cNvSpPr>
          <p:nvPr/>
        </p:nvSpPr>
        <p:spPr bwMode="auto">
          <a:xfrm>
            <a:off x="893763" y="2995613"/>
            <a:ext cx="123348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3200"/>
              <a:t>32</a:t>
            </a:r>
            <a:endParaRPr lang="en-US" altLang="zh-CN" sz="3200"/>
          </a:p>
          <a:p>
            <a:pPr eaLnBrk="0" hangingPunct="0"/>
            <a:r>
              <a:rPr lang="en-US" altLang="zh-CN" sz="3200"/>
              <a:t>16</a:t>
            </a:r>
            <a:endParaRPr lang="en-US" altLang="zh-CN" sz="3200"/>
          </a:p>
          <a:p>
            <a:pPr eaLnBrk="0" hangingPunct="0"/>
            <a:r>
              <a:rPr lang="en-US" altLang="zh-CN" sz="3200"/>
              <a:t>8</a:t>
            </a:r>
            <a:endParaRPr lang="en-US" altLang="zh-CN" sz="3200"/>
          </a:p>
          <a:p>
            <a:pPr eaLnBrk="0" hangingPunct="0"/>
            <a:r>
              <a:rPr lang="en-US" altLang="zh-CN" sz="3200"/>
              <a:t>4</a:t>
            </a:r>
            <a:endParaRPr lang="en-US" altLang="zh-CN" sz="3200"/>
          </a:p>
          <a:p>
            <a:pPr eaLnBrk="0" hangingPunct="0"/>
            <a:r>
              <a:rPr lang="en-US" altLang="zh-CN" sz="3200"/>
              <a:t>2</a:t>
            </a:r>
            <a:endParaRPr lang="en-US" altLang="zh-CN" sz="3200"/>
          </a:p>
          <a:p>
            <a:pPr eaLnBrk="0" hangingPunct="0"/>
            <a:r>
              <a:rPr lang="en-US" altLang="zh-CN" sz="3200"/>
              <a:t>1</a:t>
            </a:r>
            <a:endParaRPr lang="en-US" altLang="zh-CN" sz="3200"/>
          </a:p>
        </p:txBody>
      </p:sp>
      <p:sp>
        <p:nvSpPr>
          <p:cNvPr id="5" name="TextBox 4"/>
          <p:cNvSpPr txBox="1"/>
          <p:nvPr/>
        </p:nvSpPr>
        <p:spPr>
          <a:xfrm>
            <a:off x="893763" y="6135688"/>
            <a:ext cx="17097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log(32) = 5</a:t>
            </a:r>
            <a:endParaRPr lang="en-US" noProof="1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79877" name="TextBox 5"/>
          <p:cNvSpPr txBox="1">
            <a:spLocks noChangeArrowheads="1"/>
          </p:cNvSpPr>
          <p:nvPr/>
        </p:nvSpPr>
        <p:spPr bwMode="auto">
          <a:xfrm>
            <a:off x="5513388" y="1054100"/>
            <a:ext cx="3422650" cy="954088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800" b="1">
                <a:solidFill>
                  <a:srgbClr val="FF0000"/>
                </a:solidFill>
              </a:rPr>
              <a:t>All logarithms in this course are base 2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79878" name="TextBox 6"/>
          <p:cNvSpPr txBox="1">
            <a:spLocks noChangeArrowheads="1"/>
          </p:cNvSpPr>
          <p:nvPr/>
        </p:nvSpPr>
        <p:spPr bwMode="auto">
          <a:xfrm>
            <a:off x="2974975" y="2995613"/>
            <a:ext cx="12319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800"/>
              <a:t>64</a:t>
            </a:r>
            <a:endParaRPr lang="en-US" altLang="zh-CN" sz="2800"/>
          </a:p>
          <a:p>
            <a:pPr eaLnBrk="0" hangingPunct="0"/>
            <a:r>
              <a:rPr lang="en-US" altLang="zh-CN" sz="2800"/>
              <a:t>32</a:t>
            </a:r>
            <a:endParaRPr lang="en-US" altLang="zh-CN" sz="2800"/>
          </a:p>
          <a:p>
            <a:pPr eaLnBrk="0" hangingPunct="0"/>
            <a:r>
              <a:rPr lang="en-US" altLang="zh-CN" sz="2800"/>
              <a:t>16</a:t>
            </a:r>
            <a:endParaRPr lang="en-US" altLang="zh-CN" sz="2800"/>
          </a:p>
          <a:p>
            <a:pPr eaLnBrk="0" hangingPunct="0"/>
            <a:r>
              <a:rPr lang="en-US" altLang="zh-CN" sz="2800"/>
              <a:t>8</a:t>
            </a:r>
            <a:endParaRPr lang="en-US" altLang="zh-CN" sz="2800"/>
          </a:p>
          <a:p>
            <a:pPr eaLnBrk="0" hangingPunct="0"/>
            <a:r>
              <a:rPr lang="en-US" altLang="zh-CN" sz="2800"/>
              <a:t>4</a:t>
            </a:r>
            <a:endParaRPr lang="en-US" altLang="zh-CN" sz="2800"/>
          </a:p>
          <a:p>
            <a:pPr eaLnBrk="0" hangingPunct="0"/>
            <a:r>
              <a:rPr lang="en-US" altLang="zh-CN" sz="2800"/>
              <a:t>2</a:t>
            </a:r>
            <a:endParaRPr lang="en-US" altLang="zh-CN" sz="2800"/>
          </a:p>
          <a:p>
            <a:pPr eaLnBrk="0" hangingPunct="0"/>
            <a:r>
              <a:rPr lang="en-US" altLang="zh-CN" sz="2800"/>
              <a:t>1</a:t>
            </a:r>
            <a:endParaRPr lang="en-US" altLang="zh-CN" sz="2800"/>
          </a:p>
        </p:txBody>
      </p:sp>
      <p:sp>
        <p:nvSpPr>
          <p:cNvPr id="8" name="TextBox 7"/>
          <p:cNvSpPr txBox="1"/>
          <p:nvPr/>
        </p:nvSpPr>
        <p:spPr>
          <a:xfrm>
            <a:off x="2955925" y="6116638"/>
            <a:ext cx="17081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log(64) = 6</a:t>
            </a:r>
            <a:endParaRPr lang="en-US" noProof="1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9988" y="3127375"/>
            <a:ext cx="3535362" cy="30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log(128) = 7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log(256) = 8 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log(512) = 9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  <a:endParaRPr lang="en-US" noProof="1">
              <a:solidFill>
                <a:schemeClr val="accent5"/>
              </a:solidFill>
              <a:sym typeface="+mn-ea"/>
            </a:endParaRP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</a:t>
            </a:r>
            <a:r>
              <a:rPr lang="en-US" b="1" noProof="1">
                <a:solidFill>
                  <a:schemeClr val="accent5">
                    <a:lumMod val="75000"/>
                  </a:schemeClr>
                </a:solidFill>
                <a:sym typeface="+mn-ea"/>
              </a:rPr>
              <a:t>number of particles in the universe</a:t>
            </a:r>
            <a:r>
              <a:rPr lang="en-US" noProof="1">
                <a:solidFill>
                  <a:schemeClr val="accent5"/>
                </a:solidFill>
                <a:sym typeface="+mn-ea"/>
              </a:rPr>
              <a:t>) &lt; 280</a:t>
            </a:r>
            <a:endParaRPr lang="en-US" noProof="1">
              <a:solidFill>
                <a:schemeClr val="accent5"/>
              </a:solidFill>
              <a:sym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 rot="992864">
            <a:off x="7232650" y="4141788"/>
            <a:ext cx="1951038" cy="10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0" hangingPunct="0"/>
            <a:r>
              <a:rPr lang="en-US" sz="2000" noProof="1">
                <a:solidFill>
                  <a:schemeClr val="tx2"/>
                </a:solidFill>
                <a:sym typeface="+mn-ea"/>
              </a:rPr>
              <a:t>log(n) grows very slowly with n.</a:t>
            </a:r>
            <a:endParaRPr lang="en-US" sz="2000" noProof="1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增长函数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1923" name="Rectangle 3"/>
          <p:cNvSpPr>
            <a:spLocks noGrp="1"/>
          </p:cNvSpPr>
          <p:nvPr>
            <p:ph idx="1"/>
          </p:nvPr>
        </p:nvSpPr>
        <p:spPr>
          <a:xfrm>
            <a:off x="609600" y="1600200"/>
            <a:ext cx="7848600" cy="4495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渐进效率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输入规模非常大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忽略低阶项和常系数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只考虑最高阶</a:t>
            </a:r>
            <a:r>
              <a:rPr lang="en-US" altLang="zh-CN" dirty="0"/>
              <a:t>(</a:t>
            </a:r>
            <a:r>
              <a:rPr lang="zh-CN" altLang="en-US" dirty="0"/>
              <a:t>增长的阶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典型的增长阶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anose="05050102010706020507" pitchFamily="18" charset="2"/>
              </a:rPr>
              <a:t>(1), (lg 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(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lg</a:t>
            </a:r>
            <a:r>
              <a:rPr lang="en-US" altLang="zh-CN" i="1" dirty="0">
                <a:sym typeface="Symbol" panose="05050102010706020507" pitchFamily="18" charset="2"/>
              </a:rPr>
              <a:t> 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ym typeface="Symbol" panose="05050102010706020507" pitchFamily="18" charset="2"/>
              </a:rPr>
              <a:t>2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ym typeface="Symbol" panose="05050102010706020507" pitchFamily="18" charset="2"/>
              </a:rPr>
              <a:t>3</a:t>
            </a:r>
            <a:r>
              <a:rPr lang="en-US" altLang="zh-CN" dirty="0">
                <a:sym typeface="Symbol" panose="05050102010706020507" pitchFamily="18" charset="2"/>
              </a:rPr>
              <a:t>), (2</a:t>
            </a:r>
            <a:r>
              <a:rPr lang="en-US" altLang="zh-CN" i="1" baseline="30000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!)</a:t>
            </a:r>
            <a:endParaRPr lang="en-US" altLang="zh-CN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  <a:sym typeface="Symbol" panose="05050102010706020507" pitchFamily="18" charset="2"/>
              </a:rPr>
              <a:t>增长的记号</a:t>
            </a:r>
            <a:r>
              <a:rPr lang="en-US" altLang="zh-CN" dirty="0">
                <a:sym typeface="Symbol" panose="05050102010706020507" pitchFamily="18" charset="2"/>
              </a:rPr>
              <a:t>: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, , ,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, .</a:t>
            </a:r>
            <a:endParaRPr lang="en-US" altLang="zh-CN" dirty="0"/>
          </a:p>
        </p:txBody>
      </p:sp>
      <p:sp>
        <p:nvSpPr>
          <p:cNvPr id="81924" name="Line 4"/>
          <p:cNvSpPr/>
          <p:nvPr/>
        </p:nvSpPr>
        <p:spPr>
          <a:xfrm>
            <a:off x="4000500" y="407670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0"/>
          <p:cNvSpPr txBox="1"/>
          <p:nvPr/>
        </p:nvSpPr>
        <p:spPr>
          <a:xfrm>
            <a:off x="2336800" y="403225"/>
            <a:ext cx="3708400" cy="769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同阶函数集合 </a:t>
            </a:r>
            <a:endParaRPr lang="zh-CN" altLang="en-US" sz="4400" b="1" dirty="0">
              <a:solidFill>
                <a:srgbClr val="0070C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7832" name="Text Box 27"/>
          <p:cNvSpPr txBox="1">
            <a:spLocks noChangeArrowheads="1"/>
          </p:cNvSpPr>
          <p:nvPr/>
        </p:nvSpPr>
        <p:spPr bwMode="auto">
          <a:xfrm>
            <a:off x="468313" y="1176338"/>
            <a:ext cx="8424863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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g(n)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{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f(n) | c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&gt;0,  n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n&gt;n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g(n)f(n)c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g(n)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} 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称为与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g(n)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同阶的函数集合。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如果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同阶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，记作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=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3971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72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73" name="Text Box 6"/>
          <p:cNvSpPr txBox="1"/>
          <p:nvPr/>
        </p:nvSpPr>
        <p:spPr>
          <a:xfrm>
            <a:off x="3962400" y="5943600"/>
            <a:ext cx="22320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(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4" name="Freeform 7"/>
          <p:cNvSpPr/>
          <p:nvPr/>
        </p:nvSpPr>
        <p:spPr>
          <a:xfrm>
            <a:off x="1600200" y="4800600"/>
            <a:ext cx="3352800" cy="9906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112" h="624">
                <a:moveTo>
                  <a:pt x="0" y="624"/>
                </a:moveTo>
                <a:cubicBezTo>
                  <a:pt x="112" y="556"/>
                  <a:pt x="224" y="488"/>
                  <a:pt x="288" y="432"/>
                </a:cubicBezTo>
                <a:cubicBezTo>
                  <a:pt x="352" y="376"/>
                  <a:pt x="328" y="312"/>
                  <a:pt x="384" y="288"/>
                </a:cubicBezTo>
                <a:cubicBezTo>
                  <a:pt x="440" y="264"/>
                  <a:pt x="536" y="304"/>
                  <a:pt x="624" y="288"/>
                </a:cubicBezTo>
                <a:cubicBezTo>
                  <a:pt x="712" y="272"/>
                  <a:pt x="848" y="216"/>
                  <a:pt x="912" y="192"/>
                </a:cubicBezTo>
                <a:cubicBezTo>
                  <a:pt x="976" y="168"/>
                  <a:pt x="920" y="168"/>
                  <a:pt x="1008" y="144"/>
                </a:cubicBezTo>
                <a:cubicBezTo>
                  <a:pt x="1096" y="120"/>
                  <a:pt x="1296" y="56"/>
                  <a:pt x="1440" y="48"/>
                </a:cubicBezTo>
                <a:cubicBezTo>
                  <a:pt x="1584" y="40"/>
                  <a:pt x="1760" y="104"/>
                  <a:pt x="1872" y="96"/>
                </a:cubicBezTo>
                <a:cubicBezTo>
                  <a:pt x="1984" y="88"/>
                  <a:pt x="2072" y="16"/>
                  <a:pt x="211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5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6" name="Freeform 9"/>
          <p:cNvSpPr/>
          <p:nvPr/>
        </p:nvSpPr>
        <p:spPr>
          <a:xfrm>
            <a:off x="1600200" y="4343400"/>
            <a:ext cx="3200400" cy="10795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016" h="680">
                <a:moveTo>
                  <a:pt x="0" y="480"/>
                </a:moveTo>
                <a:cubicBezTo>
                  <a:pt x="52" y="516"/>
                  <a:pt x="104" y="552"/>
                  <a:pt x="144" y="576"/>
                </a:cubicBezTo>
                <a:cubicBezTo>
                  <a:pt x="184" y="600"/>
                  <a:pt x="208" y="632"/>
                  <a:pt x="240" y="624"/>
                </a:cubicBezTo>
                <a:cubicBezTo>
                  <a:pt x="272" y="616"/>
                  <a:pt x="304" y="520"/>
                  <a:pt x="336" y="528"/>
                </a:cubicBezTo>
                <a:cubicBezTo>
                  <a:pt x="368" y="536"/>
                  <a:pt x="400" y="680"/>
                  <a:pt x="432" y="672"/>
                </a:cubicBezTo>
                <a:cubicBezTo>
                  <a:pt x="464" y="664"/>
                  <a:pt x="480" y="528"/>
                  <a:pt x="528" y="480"/>
                </a:cubicBezTo>
                <a:cubicBezTo>
                  <a:pt x="576" y="432"/>
                  <a:pt x="608" y="432"/>
                  <a:pt x="720" y="384"/>
                </a:cubicBezTo>
                <a:cubicBezTo>
                  <a:pt x="832" y="336"/>
                  <a:pt x="1096" y="224"/>
                  <a:pt x="1200" y="192"/>
                </a:cubicBezTo>
                <a:cubicBezTo>
                  <a:pt x="1304" y="160"/>
                  <a:pt x="1288" y="208"/>
                  <a:pt x="1344" y="192"/>
                </a:cubicBezTo>
                <a:cubicBezTo>
                  <a:pt x="1400" y="176"/>
                  <a:pt x="1424" y="128"/>
                  <a:pt x="1536" y="96"/>
                </a:cubicBezTo>
                <a:cubicBezTo>
                  <a:pt x="1648" y="64"/>
                  <a:pt x="1936" y="16"/>
                  <a:pt x="201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7" name="Line 12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978" name="Text Box 13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9" name="Text Box 14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0" name="Text Box 15"/>
          <p:cNvSpPr txBox="1"/>
          <p:nvPr/>
        </p:nvSpPr>
        <p:spPr>
          <a:xfrm>
            <a:off x="5013325" y="4438650"/>
            <a:ext cx="11747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1" name="Text Box 16"/>
          <p:cNvSpPr txBox="1"/>
          <p:nvPr/>
        </p:nvSpPr>
        <p:spPr>
          <a:xfrm>
            <a:off x="4724400" y="3429000"/>
            <a:ext cx="11747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2" name="Text Box 17"/>
          <p:cNvSpPr txBox="1"/>
          <p:nvPr/>
        </p:nvSpPr>
        <p:spPr>
          <a:xfrm>
            <a:off x="4953000" y="3962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7e524ad4-72f9-4d97-9523-9bfa70c1188d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ch1</Template>
  <TotalTime>0</TotalTime>
  <Words>5586</Words>
  <Application>WPS 演示</Application>
  <PresentationFormat>全屏显示(4:3)</PresentationFormat>
  <Paragraphs>560</Paragraphs>
  <Slides>62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62</vt:i4>
      </vt:variant>
    </vt:vector>
  </HeadingPairs>
  <TitlesOfParts>
    <vt:vector size="100" baseType="lpstr">
      <vt:lpstr>Arial</vt:lpstr>
      <vt:lpstr>宋体</vt:lpstr>
      <vt:lpstr>Wingdings</vt:lpstr>
      <vt:lpstr>Times New Roman</vt:lpstr>
      <vt:lpstr>Calibri</vt:lpstr>
      <vt:lpstr>方正姚体</vt:lpstr>
      <vt:lpstr>Arial</vt:lpstr>
      <vt:lpstr>华文琥珀</vt:lpstr>
      <vt:lpstr>Tahoma</vt:lpstr>
      <vt:lpstr>Wingdings</vt:lpstr>
      <vt:lpstr>Symbol</vt:lpstr>
      <vt:lpstr>Copperplate Gothic Bold</vt:lpstr>
      <vt:lpstr>Comic Sans MS</vt:lpstr>
      <vt:lpstr>Courier</vt:lpstr>
      <vt:lpstr>Courier New</vt:lpstr>
      <vt:lpstr>微软雅黑</vt:lpstr>
      <vt:lpstr>Arial Unicode MS</vt:lpstr>
      <vt:lpstr>黑体</vt:lpstr>
      <vt:lpstr>Cambria Math</vt:lpstr>
      <vt:lpstr>黑体-简</vt:lpstr>
      <vt:lpstr>Times New Roman Italic</vt:lpstr>
      <vt:lpstr>黑体-简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Equation.KSEE3</vt:lpstr>
      <vt:lpstr>Equation.KSEE3</vt:lpstr>
      <vt:lpstr>Equation.3</vt:lpstr>
      <vt:lpstr>Equation.3</vt:lpstr>
      <vt:lpstr>Equation.3</vt:lpstr>
      <vt:lpstr>PowerPoint 演示文稿</vt:lpstr>
      <vt:lpstr>请各位评审老师提出宝贵建议！谢谢！</vt:lpstr>
      <vt:lpstr>PowerPoint 演示文稿</vt:lpstr>
      <vt:lpstr>增长的阶</vt:lpstr>
      <vt:lpstr>增长的阶</vt:lpstr>
      <vt:lpstr>PowerPoint 演示文稿</vt:lpstr>
      <vt:lpstr>Quick log refresher</vt:lpstr>
      <vt:lpstr>增长函数</vt:lpstr>
      <vt:lpstr>PowerPoint 演示文稿</vt:lpstr>
      <vt:lpstr>(g(n)) 函数的例子</vt:lpstr>
      <vt:lpstr>(g(n)) 函数的例子（重要）</vt:lpstr>
      <vt:lpstr>低阶函数集合</vt:lpstr>
      <vt:lpstr>(g(n))和O(g(n))的关系</vt:lpstr>
      <vt:lpstr>高阶函数集合</vt:lpstr>
      <vt:lpstr>O, ,标记的关系</vt:lpstr>
      <vt:lpstr>关于 标记</vt:lpstr>
      <vt:lpstr>严格低阶函数</vt:lpstr>
      <vt:lpstr>PowerPoint 演示文稿</vt:lpstr>
      <vt:lpstr>关于o标记</vt:lpstr>
      <vt:lpstr>严格高阶函数集合</vt:lpstr>
      <vt:lpstr>渐进符号的性质</vt:lpstr>
      <vt:lpstr>不同的增长记号对比</vt:lpstr>
      <vt:lpstr>PowerPoint 演示文稿</vt:lpstr>
      <vt:lpstr>请各位评审老师提出宝贵建议！谢谢！</vt:lpstr>
      <vt:lpstr>为什么需要和式的估计与界限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直接求和的界限 </vt:lpstr>
      <vt:lpstr>PowerPoint 演示文稿</vt:lpstr>
      <vt:lpstr>PowerPoint 演示文稿</vt:lpstr>
      <vt:lpstr>PowerPoint 演示文稿</vt:lpstr>
      <vt:lpstr>积分求和的近似 </vt:lpstr>
      <vt:lpstr>PowerPoint 演示文稿</vt:lpstr>
      <vt:lpstr>请各位评审老师提出宝贵建议！谢谢！</vt:lpstr>
      <vt:lpstr>递归方程</vt:lpstr>
      <vt:lpstr>递归方程的初始条件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主定理的一种特殊形式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大宇哥</cp:lastModifiedBy>
  <cp:revision>583</cp:revision>
  <dcterms:created xsi:type="dcterms:W3CDTF">2003-01-11T17:12:00Z</dcterms:created>
  <dcterms:modified xsi:type="dcterms:W3CDTF">2021-09-13T02:35:45Z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4C48DB7FD311477EBABD2974E755EB95</vt:lpwstr>
  </property>
</Properties>
</file>